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Lst>
  <p:notesMasterIdLst>
    <p:notesMasterId r:id="rId41"/>
  </p:notesMasterIdLst>
  <p:sldIdLst>
    <p:sldId id="260" r:id="rId4"/>
    <p:sldId id="258" r:id="rId5"/>
    <p:sldId id="414" r:id="rId6"/>
    <p:sldId id="261" r:id="rId7"/>
    <p:sldId id="278" r:id="rId8"/>
    <p:sldId id="262" r:id="rId9"/>
    <p:sldId id="271" r:id="rId10"/>
    <p:sldId id="279" r:id="rId11"/>
    <p:sldId id="280" r:id="rId12"/>
    <p:sldId id="267" r:id="rId13"/>
    <p:sldId id="272" r:id="rId14"/>
    <p:sldId id="281" r:id="rId15"/>
    <p:sldId id="310" r:id="rId16"/>
    <p:sldId id="311" r:id="rId17"/>
    <p:sldId id="286" r:id="rId18"/>
    <p:sldId id="313" r:id="rId19"/>
    <p:sldId id="314" r:id="rId20"/>
    <p:sldId id="416" r:id="rId21"/>
    <p:sldId id="315" r:id="rId22"/>
    <p:sldId id="316" r:id="rId23"/>
    <p:sldId id="317" r:id="rId24"/>
    <p:sldId id="418" r:id="rId25"/>
    <p:sldId id="306" r:id="rId26"/>
    <p:sldId id="309" r:id="rId27"/>
    <p:sldId id="419" r:id="rId28"/>
    <p:sldId id="319" r:id="rId29"/>
    <p:sldId id="320" r:id="rId30"/>
    <p:sldId id="321" r:id="rId31"/>
    <p:sldId id="322" r:id="rId32"/>
    <p:sldId id="415" r:id="rId33"/>
    <p:sldId id="411" r:id="rId34"/>
    <p:sldId id="412" r:id="rId35"/>
    <p:sldId id="413" r:id="rId36"/>
    <p:sldId id="323" r:id="rId37"/>
    <p:sldId id="420" r:id="rId38"/>
    <p:sldId id="421" r:id="rId39"/>
    <p:sldId id="422" r:id="rId4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6">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治方" initials="陈"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7" autoAdjust="0"/>
    <p:restoredTop sz="95238" autoAdjust="0"/>
  </p:normalViewPr>
  <p:slideViewPr>
    <p:cSldViewPr snapToGrid="0">
      <p:cViewPr varScale="1">
        <p:scale>
          <a:sx n="71" d="100"/>
          <a:sy n="71" d="100"/>
        </p:scale>
        <p:origin x="-486" y="-96"/>
      </p:cViewPr>
      <p:guideLst>
        <p:guide orient="horz" pos="219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slide" Target="slides/slide36.xml" /><Relationship Id="rId3" Type="http://schemas.openxmlformats.org/officeDocument/2006/relationships/slideMaster" Target="slideMasters/slideMaster3.xml" /><Relationship Id="rId21" Type="http://schemas.openxmlformats.org/officeDocument/2006/relationships/slide" Target="slides/slide18.xml" /><Relationship Id="rId34" Type="http://schemas.openxmlformats.org/officeDocument/2006/relationships/slide" Target="slides/slide31.xml" /><Relationship Id="rId42" Type="http://schemas.openxmlformats.org/officeDocument/2006/relationships/commentAuthors" Target="commentAuthors.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slide" Target="slides/slide35.xml" /><Relationship Id="rId46"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slide" Target="slides/slide26.xml" /><Relationship Id="rId41"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slide" Target="slides/slide34.xml" /><Relationship Id="rId40" Type="http://schemas.openxmlformats.org/officeDocument/2006/relationships/slide" Target="slides/slide37.xml" /><Relationship Id="rId45" Type="http://schemas.openxmlformats.org/officeDocument/2006/relationships/theme" Target="theme/theme1.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slide" Target="slides/slide33.xml"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4" Type="http://schemas.openxmlformats.org/officeDocument/2006/relationships/viewProps" Target="viewProps.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页眉占位符 1"/>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en-US"/>
          </a:p>
        </p:txBody>
      </p:sp>
      <p:sp>
        <p:nvSpPr>
          <p:cNvPr id="8195" name="日期占位符 2"/>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ea typeface="宋体" panose="02010600030101010101" pitchFamily="2" charset="-122"/>
              </a:defRPr>
            </a:lvl1pPr>
          </a:lstStyle>
          <a:p>
            <a:pPr>
              <a:defRPr/>
            </a:pPr>
            <a:fld id="{4BF3F8BA-9245-4384-AAD3-2350415C5EA8}" type="datetimeFigureOut">
              <a:rPr lang="zh-CN" altLang="en-US"/>
              <a:t>2020/4/22</a:t>
            </a:fld>
            <a:endParaRPr lang="zh-CN" altLang="en-US"/>
          </a:p>
        </p:txBody>
      </p:sp>
      <p:sp>
        <p:nvSpPr>
          <p:cNvPr id="31748"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7" name="备注占位符 4"/>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8" name="页脚占位符 5"/>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en-US"/>
          </a:p>
        </p:txBody>
      </p:sp>
      <p:sp>
        <p:nvSpPr>
          <p:cNvPr id="8199" name="灯片编号占位符 6"/>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a:buFont typeface="Arial" panose="020B0604020202020204" pitchFamily="34" charset="0"/>
              <a:buNone/>
              <a:defRPr sz="1200"/>
            </a:lvl1pPr>
          </a:lstStyle>
          <a:p>
            <a:fld id="{7273A6EA-01CE-42CF-9E6D-E34AA946A01C}" type="slidenum">
              <a:rPr lang="zh-CN" altLang="en-US"/>
              <a:t>‹#›</a:t>
            </a:fld>
            <a:endParaRPr lang="zh-CN" altLang="en-US"/>
          </a:p>
        </p:txBody>
      </p:sp>
    </p:spTree>
    <p:extLst>
      <p:ext uri="{BB962C8B-B14F-4D97-AF65-F5344CB8AC3E}">
        <p14:creationId xmlns:p14="http://schemas.microsoft.com/office/powerpoint/2010/main" val="30611663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r>
              <a:rPr lang="zh-CN" altLang="en-US"/>
              <a:t>特殊字体：叶根友行书繁，汉仪星宇体简</a:t>
            </a:r>
          </a:p>
        </p:txBody>
      </p:sp>
      <p:sp>
        <p:nvSpPr>
          <p:cNvPr id="32772"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buFont typeface="Arial" panose="020B0604020202020204" pitchFamily="34" charset="0"/>
              <a:buNone/>
            </a:pPr>
            <a:fld id="{D215E1E3-8403-4E07-87A6-C309C9F40605}" type="slidenum">
              <a:rPr lang="zh-CN" altLang="en-US" sz="1200"/>
              <a:t>1</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BD9BAE-6802-4287-BAB2-04E578822E2F}" type="slidenum">
              <a:rPr lang="zh-CN" altLang="en-US" smtClean="0"/>
              <a:t>33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p:txBody>
          <a:bodyPr wrap="square" lIns="91440" tIns="45720" rIns="91440" bIns="45720" anchor="t"/>
          <a:lstStyle/>
          <a:p>
            <a:pPr lvl="0" eaLnBrk="1" hangingPunct="1">
              <a:spcBef>
                <a:spcPct val="0"/>
              </a:spcBef>
            </a:pPr>
            <a:r>
              <a:rPr lang="zh-CN" altLang="en-US" dirty="0"/>
              <a:t>特殊字体：叶根友行书繁，汉仪星宇体简</a:t>
            </a:r>
          </a:p>
          <a:p>
            <a:pPr lvl="0" eaLnBrk="1" hangingPunct="1">
              <a:spcBef>
                <a:spcPct val="0"/>
              </a:spcBef>
            </a:pPr>
            <a:endParaRPr lang="zh-CN" altLang="en-US" dirty="0"/>
          </a:p>
        </p:txBody>
      </p:sp>
      <p:sp>
        <p:nvSpPr>
          <p:cNvPr id="28676"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34</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lstStyle/>
          <a:p>
            <a:pPr lvl="0" eaLnBrk="1" hangingPunct="1">
              <a:spcBef>
                <a:spcPct val="0"/>
              </a:spcBef>
            </a:pPr>
            <a:r>
              <a:rPr lang="zh-CN" altLang="en-US" dirty="0"/>
              <a:t>特殊字体：叶根友行书繁，汉仪星宇体简</a:t>
            </a:r>
          </a:p>
        </p:txBody>
      </p:sp>
      <p:sp>
        <p:nvSpPr>
          <p:cNvPr id="27652"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33B9761-9F58-4F76-B7B6-C1BA56613AC6}" type="slidenum">
              <a:rPr lang="zh-CN" altLang="en-US"/>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文本占位符 2"/>
          <p:cNvSpPr>
            <a:spLocks noGrp="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73A6EA-01CE-42CF-9E6D-E34AA946A01C}" type="slidenum">
              <a:rPr lang="zh-CN" altLang="en-US" smtClean="0"/>
              <a:t>10</a:t>
            </a:fld>
            <a:endParaRPr lang="zh-CN" altLang="en-US"/>
          </a:p>
        </p:txBody>
      </p:sp>
    </p:spTree>
    <p:extLst>
      <p:ext uri="{BB962C8B-B14F-4D97-AF65-F5344CB8AC3E}">
        <p14:creationId xmlns:p14="http://schemas.microsoft.com/office/powerpoint/2010/main" val="1156860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lstStyle/>
          <a:p>
            <a:pPr lvl="0" eaLnBrk="1" hangingPunct="1">
              <a:spcBef>
                <a:spcPct val="0"/>
              </a:spcBef>
            </a:pPr>
            <a:r>
              <a:rPr lang="zh-CN" altLang="en-US" dirty="0"/>
              <a:t>特殊字体：叶根友行书繁，汉仪星宇体简</a:t>
            </a:r>
          </a:p>
        </p:txBody>
      </p:sp>
      <p:sp>
        <p:nvSpPr>
          <p:cNvPr id="27652"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12</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lstStyle/>
          <a:p>
            <a:pPr lvl="0" eaLnBrk="1" hangingPunct="1">
              <a:spcBef>
                <a:spcPct val="0"/>
              </a:spcBef>
            </a:pPr>
            <a:r>
              <a:rPr lang="zh-CN" altLang="en-US" dirty="0"/>
              <a:t>特殊字体：叶根友行书繁，汉仪星宇体简</a:t>
            </a:r>
          </a:p>
        </p:txBody>
      </p:sp>
      <p:sp>
        <p:nvSpPr>
          <p:cNvPr id="27652" name="灯片编号占位符 3"/>
          <p:cNvSpPr txBox="1">
            <a:spLocks noGrp="1"/>
          </p:cNvSpPr>
          <p:nvPr/>
        </p:nvSpPr>
        <p:spPr>
          <a:xfrm>
            <a:off x="3884613" y="8685213"/>
            <a:ext cx="2971800" cy="458787"/>
          </a:xfrm>
          <a:prstGeom prst="rect">
            <a:avLst/>
          </a:prstGeom>
          <a:noFill/>
          <a:ln w="9525">
            <a:noFill/>
          </a:ln>
        </p:spPr>
        <p:txBody>
          <a:bodyPr anchor="b"/>
          <a:lstStyle/>
          <a:p>
            <a:pPr lvl="0" algn="r" eaLnBrk="1" hangingPunct="1">
              <a:buFont typeface="Arial" panose="020B0604020202020204" pitchFamily="34" charset="0"/>
            </a:pPr>
            <a:fld id="{9A0DB2DC-4C9A-4742-B13C-FB6460FD3503}" type="slidenum">
              <a:rPr lang="zh-CN" altLang="en-US" sz="1200" dirty="0"/>
              <a:t>30</a:t>
            </a:fld>
            <a:endParaRPr lang="zh-CN" altLang="en-US" sz="1200" dirty="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BD9BAE-6802-4287-BAB2-04E578822E2F}" type="slidenum">
              <a:rPr lang="zh-CN" altLang="en-US" smtClean="0"/>
              <a:t>31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BD9BAE-6802-4287-BAB2-04E578822E2F}"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2217D43E-67EF-44F9-A142-53B1122EBE04}" type="datetimeFigureOut">
              <a:rPr lang="zh-CN" altLang="en-US"/>
              <a:t>2020/4/22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C7A8E17-5659-48EB-9187-D6067C1176B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DD7735E-3D34-4F90-B138-8230E561A9B9}" type="datetimeFigureOut">
              <a:rPr lang="zh-CN" altLang="en-US"/>
              <a:t>2020/4/22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A306281-CAB4-4D31-87EC-1A454A4765C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D7BE243-3DA5-4A9A-960E-5947CDC2A53D}" type="datetimeFigureOut">
              <a:rPr lang="zh-CN" altLang="en-US"/>
              <a:t>2020/4/22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B8D27A1C-536E-402E-ABA0-73C543147641}"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2" descr="C:\Users\Thinkpad\Desktop\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txBox="1">
            <a:spLocks noChangeArrowheads="1"/>
          </p:cNvSpPr>
          <p:nvPr userDrawn="1"/>
        </p:nvSpPr>
        <p:spPr bwMode="auto">
          <a:xfrm>
            <a:off x="-7938" y="7100888"/>
            <a:ext cx="12199938"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4" tIns="34272" rIns="68544" bIns="34272" anchor="ct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defRPr/>
            </a:pPr>
            <a:endParaRPr lang="zh-CN" altLang="zh-CN" sz="2665"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0396E99-10D4-4638-9433-7978FD796DEB}" type="datetimeFigureOut">
              <a:rPr lang="zh-CN" altLang="en-US"/>
              <a:t>2020/4/22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043B7115-AF4B-4831-9942-041767703F05}"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B1248576-F3C6-4CC9-BD7C-39AB85DAC810}" type="datetimeFigureOut">
              <a:rPr lang="zh-CN" altLang="en-US"/>
              <a:t>2020/4/22</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51C64F9-6DE8-4294-B465-5096B46E0FD0}"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defTabSz="1219200" fontAlgn="auto">
              <a:spcBef>
                <a:spcPts val="0"/>
              </a:spcBef>
              <a:spcAft>
                <a:spcPts val="0"/>
              </a:spcAft>
              <a:defRPr/>
            </a:pPr>
            <a:endParaRPr lang="zh-CN" altLang="en-US"/>
          </a:p>
        </p:txBody>
      </p:sp>
      <p:pic>
        <p:nvPicPr>
          <p:cNvPr id="3" name="图片 4" descr="视频水印小"/>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61538" y="6415088"/>
            <a:ext cx="22113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1"/>
          <p:cNvSpPr>
            <a:spLocks noGrp="1"/>
          </p:cNvSpPr>
          <p:nvPr>
            <p:ph type="dt" sz="half" idx="10"/>
          </p:nvPr>
        </p:nvSpPr>
        <p:spPr>
          <a:xfrm>
            <a:off x="609600" y="6356350"/>
            <a:ext cx="2844800" cy="365125"/>
          </a:xfrm>
          <a:prstGeom prst="rect">
            <a:avLst/>
          </a:prstGeom>
        </p:spPr>
        <p:txBody>
          <a:bodyPr lIns="121917" tIns="60958" rIns="121917" bIns="60958"/>
          <a:lstStyle>
            <a:lvl1pPr defTabSz="1219200" fontAlgn="auto">
              <a:spcBef>
                <a:spcPts val="0"/>
              </a:spcBef>
              <a:spcAft>
                <a:spcPts val="0"/>
              </a:spcAft>
              <a:defRPr sz="1600">
                <a:solidFill>
                  <a:schemeClr val="tx1">
                    <a:tint val="75000"/>
                  </a:schemeClr>
                </a:solidFill>
                <a:latin typeface="+mn-lt"/>
                <a:ea typeface="+mn-ea"/>
              </a:defRPr>
            </a:lvl1pPr>
          </a:lstStyle>
          <a:p>
            <a:pPr>
              <a:defRPr/>
            </a:pPr>
            <a:fld id="{FD9E04AA-CB12-46EA-A550-305F76512BA6}" type="datetimeFigureOut">
              <a:rPr lang="zh-CN" altLang="en-US"/>
              <a:t>2020/4/22</a:t>
            </a:fld>
            <a:endParaRPr lang="zh-CN" altLang="en-US"/>
          </a:p>
        </p:txBody>
      </p:sp>
      <p:sp>
        <p:nvSpPr>
          <p:cNvPr id="5" name="页脚占位符 2"/>
          <p:cNvSpPr>
            <a:spLocks noGrp="1"/>
          </p:cNvSpPr>
          <p:nvPr>
            <p:ph type="ftr" sz="quarter" idx="11"/>
          </p:nvPr>
        </p:nvSpPr>
        <p:spPr>
          <a:xfrm>
            <a:off x="4165600" y="6356350"/>
            <a:ext cx="3860800" cy="365125"/>
          </a:xfrm>
          <a:prstGeom prst="rect">
            <a:avLst/>
          </a:prstGeom>
        </p:spPr>
        <p:txBody>
          <a:bodyPr lIns="121917" tIns="60958" rIns="121917" bIns="60958"/>
          <a:lstStyle>
            <a:lvl1pPr algn="ctr" defTabSz="1219200" fontAlgn="auto">
              <a:spcBef>
                <a:spcPts val="0"/>
              </a:spcBef>
              <a:spcAft>
                <a:spcPts val="0"/>
              </a:spcAft>
              <a:defRPr sz="1600">
                <a:solidFill>
                  <a:schemeClr val="tx1">
                    <a:tint val="75000"/>
                  </a:schemeClr>
                </a:solidFill>
                <a:latin typeface="+mn-lt"/>
                <a:ea typeface="+mn-ea"/>
              </a:defRPr>
            </a:lvl1pPr>
          </a:lstStyle>
          <a:p>
            <a:pPr>
              <a:defRPr/>
            </a:pPr>
            <a:endParaRPr lang="zh-CN" altLang="en-US"/>
          </a:p>
        </p:txBody>
      </p:sp>
      <p:sp>
        <p:nvSpPr>
          <p:cNvPr id="6" name="灯片编号占位符 3"/>
          <p:cNvSpPr>
            <a:spLocks noGrp="1"/>
          </p:cNvSpPr>
          <p:nvPr>
            <p:ph type="sldNum" sz="quarter" idx="12"/>
          </p:nvPr>
        </p:nvSpPr>
        <p:spPr>
          <a:xfrm>
            <a:off x="8737600" y="6356350"/>
            <a:ext cx="2844800" cy="365125"/>
          </a:xfrm>
          <a:prstGeom prst="rect">
            <a:avLst/>
          </a:prstGeom>
        </p:spPr>
        <p:txBody>
          <a:bodyPr vert="horz" wrap="square" lIns="121917" tIns="60958" rIns="121917" bIns="60958" numCol="1" anchor="t" anchorCtr="0" compatLnSpc="1"/>
          <a:lstStyle>
            <a:lvl1pPr algn="r" defTabSz="1217930">
              <a:defRPr sz="1600">
                <a:solidFill>
                  <a:srgbClr val="898989"/>
                </a:solidFill>
              </a:defRPr>
            </a:lvl1pPr>
          </a:lstStyle>
          <a:p>
            <a:fld id="{5B0C8C38-4D5D-4AD1-8C19-50844A574506}" type="slidenum">
              <a:rPr lang="zh-CN" altLang="en-US"/>
              <a:t>‹#›</a:t>
            </a:fld>
            <a:endParaRPr lang="zh-CN" altLang="en-US"/>
          </a:p>
        </p:txBody>
      </p:sp>
    </p:spTree>
  </p:cSld>
  <p:clrMapOvr>
    <a:masterClrMapping/>
  </p:clrMapOvr>
  <p:transition spd="slow"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8169C873-991A-40F1-9056-005AF35FDD82}" type="datetimeFigureOut">
              <a:rPr lang="zh-CN" altLang="en-US"/>
              <a:t>2020/4/22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D88B75D6-82B2-4E97-8A0D-BED6737DEED1}"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B361C5B6-8602-4E1C-AFFB-DDA08E79D00D}" type="datetimeFigureOut">
              <a:rPr lang="zh-CN" altLang="en-US"/>
              <a:t>2020/4/22</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BB0F5A8D-FAD8-4B12-90D7-F522D6B2CB48}"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DB0D9FFB-C973-47EA-8CA8-FF28BB9871A1}" type="datetimeFigureOut">
              <a:rPr lang="zh-CN" altLang="en-US"/>
              <a:t>2020/4/22</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883A8985-C613-4333-8CB1-4A485246F910}"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DA992A6-FAE7-4813-A409-88232FE1F568}" type="datetimeFigureOut">
              <a:rPr lang="zh-CN" altLang="en-US"/>
              <a:t>2020/4/22</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010AF99-E7D5-41AC-9C5A-559BE47331B1}"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BD8DD84-A2CA-4B9D-BA05-710F8359CCC8}" type="datetimeFigureOut">
              <a:rPr lang="zh-CN" altLang="en-US"/>
              <a:t>2020/4/22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588AE914-7779-4704-9B21-D260FFD8E97D}"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B8D24621-9C3D-4C90-AFC0-12D0F3982AE2}" type="datetimeFigureOut">
              <a:rPr lang="zh-CN" altLang="en-US"/>
              <a:t>2020/4/22</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942E6409-1762-4B50-A853-FEB8B2C5BE5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theme" Target="../theme/theme2.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 /><Relationship Id="rId13" Type="http://schemas.openxmlformats.org/officeDocument/2006/relationships/theme" Target="../theme/theme3.xml" /><Relationship Id="rId3" Type="http://schemas.openxmlformats.org/officeDocument/2006/relationships/slideLayout" Target="../slideLayouts/slideLayout26.xml" /><Relationship Id="rId7" Type="http://schemas.openxmlformats.org/officeDocument/2006/relationships/slideLayout" Target="../slideLayouts/slideLayout30.xml" /><Relationship Id="rId12" Type="http://schemas.openxmlformats.org/officeDocument/2006/relationships/slideLayout" Target="../slideLayouts/slideLayout35.xml" /><Relationship Id="rId2" Type="http://schemas.openxmlformats.org/officeDocument/2006/relationships/slideLayout" Target="../slideLayouts/slideLayout25.xml"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5" Type="http://schemas.openxmlformats.org/officeDocument/2006/relationships/slideLayout" Target="../slideLayouts/slideLayout28.xml" /><Relationship Id="rId10" Type="http://schemas.openxmlformats.org/officeDocument/2006/relationships/slideLayout" Target="../slideLayouts/slideLayout33.xml" /><Relationship Id="rId4" Type="http://schemas.openxmlformats.org/officeDocument/2006/relationships/slideLayout" Target="../slideLayouts/slideLayout27.xml" /><Relationship Id="rId9" Type="http://schemas.openxmlformats.org/officeDocument/2006/relationships/slideLayout" Target="../slideLayouts/slideLayout3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宋体" panose="02010600030101010101" pitchFamily="2" charset="-122"/>
              </a:defRPr>
            </a:lvl1pPr>
          </a:lstStyle>
          <a:p>
            <a:pPr>
              <a:defRPr/>
            </a:pPr>
            <a:fld id="{73F601DC-1CC4-4A69-A8CD-7DE95895F90E}" type="datetimeFigureOut">
              <a:rPr lang="zh-CN" altLang="en-US"/>
              <a:t>2020/4/22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defRPr>
            </a:lvl1pPr>
          </a:lstStyle>
          <a:p>
            <a:fld id="{6710A78A-C7F4-4133-91C4-E8F0915F4B06}"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2051"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3075"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10.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5.xml" /><Relationship Id="rId1" Type="http://schemas.openxmlformats.org/officeDocument/2006/relationships/slideLayout" Target="../slideLayouts/slideLayout7.xml" /><Relationship Id="rId5" Type="http://schemas.openxmlformats.org/officeDocument/2006/relationships/image" Target="../media/image37.png" /><Relationship Id="rId4" Type="http://schemas.openxmlformats.org/officeDocument/2006/relationships/image" Target="../media/image14.png" /></Relationships>
</file>

<file path=ppt/slides/_rels/slide11.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jpeg" /><Relationship Id="rId1" Type="http://schemas.openxmlformats.org/officeDocument/2006/relationships/slideLayout" Target="../slideLayouts/slideLayout30.xml" /><Relationship Id="rId5" Type="http://schemas.openxmlformats.org/officeDocument/2006/relationships/image" Target="../media/image41.png" /><Relationship Id="rId4" Type="http://schemas.openxmlformats.org/officeDocument/2006/relationships/image" Target="../media/image40.png"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3.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8.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3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7.xml" /><Relationship Id="rId1" Type="http://schemas.openxmlformats.org/officeDocument/2006/relationships/slideLayout" Target="../slideLayouts/slideLayout7.xml" /><Relationship Id="rId4" Type="http://schemas.openxmlformats.org/officeDocument/2006/relationships/image" Target="../media/image5.png" /></Relationships>
</file>

<file path=ppt/slides/_rels/slide31.xml.rels><?xml version="1.0" encoding="UTF-8" standalone="yes"?>
<Relationships xmlns="http://schemas.openxmlformats.org/package/2006/relationships"><Relationship Id="rId3" Type="http://schemas.openxmlformats.org/officeDocument/2006/relationships/image" Target="../media/image50.png" /><Relationship Id="rId7" Type="http://schemas.openxmlformats.org/officeDocument/2006/relationships/image" Target="../media/image12.png" /><Relationship Id="rId2" Type="http://schemas.openxmlformats.org/officeDocument/2006/relationships/notesSlide" Target="../notesSlides/notesSlide8.xml" /><Relationship Id="rId1" Type="http://schemas.openxmlformats.org/officeDocument/2006/relationships/slideLayout" Target="../slideLayouts/slideLayout12.xml" /><Relationship Id="rId6" Type="http://schemas.openxmlformats.org/officeDocument/2006/relationships/image" Target="../media/image11.png" /><Relationship Id="rId5" Type="http://schemas.openxmlformats.org/officeDocument/2006/relationships/image" Target="../media/image52.png" /><Relationship Id="rId4" Type="http://schemas.openxmlformats.org/officeDocument/2006/relationships/image" Target="../media/image51.png" /></Relationships>
</file>

<file path=ppt/slides/_rels/slide32.xml.rels><?xml version="1.0" encoding="UTF-8" standalone="yes"?>
<Relationships xmlns="http://schemas.openxmlformats.org/package/2006/relationships"><Relationship Id="rId8" Type="http://schemas.openxmlformats.org/officeDocument/2006/relationships/image" Target="../media/image12.png" /><Relationship Id="rId3" Type="http://schemas.openxmlformats.org/officeDocument/2006/relationships/image" Target="../media/image53.png" /><Relationship Id="rId7" Type="http://schemas.openxmlformats.org/officeDocument/2006/relationships/image" Target="../media/image11.png" /><Relationship Id="rId2" Type="http://schemas.openxmlformats.org/officeDocument/2006/relationships/notesSlide" Target="../notesSlides/notesSlide9.xml" /><Relationship Id="rId1" Type="http://schemas.openxmlformats.org/officeDocument/2006/relationships/slideLayout" Target="../slideLayouts/slideLayout12.xml" /><Relationship Id="rId6" Type="http://schemas.openxmlformats.org/officeDocument/2006/relationships/image" Target="../media/image56.png" /><Relationship Id="rId5" Type="http://schemas.openxmlformats.org/officeDocument/2006/relationships/image" Target="../media/image55.png" /><Relationship Id="rId4" Type="http://schemas.openxmlformats.org/officeDocument/2006/relationships/image" Target="../media/image54.png" /></Relationships>
</file>

<file path=ppt/slides/_rels/slide33.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57.png" /><Relationship Id="rId7" Type="http://schemas.openxmlformats.org/officeDocument/2006/relationships/image" Target="../media/image61.png" /><Relationship Id="rId2" Type="http://schemas.openxmlformats.org/officeDocument/2006/relationships/notesSlide" Target="../notesSlides/notesSlide10.xml" /><Relationship Id="rId1" Type="http://schemas.openxmlformats.org/officeDocument/2006/relationships/slideLayout" Target="../slideLayouts/slideLayout12.xml" /><Relationship Id="rId6" Type="http://schemas.openxmlformats.org/officeDocument/2006/relationships/image" Target="../media/image60.png" /><Relationship Id="rId5" Type="http://schemas.openxmlformats.org/officeDocument/2006/relationships/image" Target="../media/image59.png" /><Relationship Id="rId4" Type="http://schemas.openxmlformats.org/officeDocument/2006/relationships/image" Target="../media/image58.png" /><Relationship Id="rId9" Type="http://schemas.openxmlformats.org/officeDocument/2006/relationships/image" Target="../media/image12.png" /></Relationships>
</file>

<file path=ppt/slides/_rels/slide34.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11.xml" /><Relationship Id="rId1" Type="http://schemas.openxmlformats.org/officeDocument/2006/relationships/slideLayout" Target="../slideLayouts/slideLayout7.xml" /><Relationship Id="rId5" Type="http://schemas.openxmlformats.org/officeDocument/2006/relationships/image" Target="../media/image5.png" /><Relationship Id="rId4" Type="http://schemas.openxmlformats.org/officeDocument/2006/relationships/image" Target="../media/image4.png" /></Relationships>
</file>

<file path=ppt/slides/_rels/slide3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3.xml" /><Relationship Id="rId1" Type="http://schemas.openxmlformats.org/officeDocument/2006/relationships/slideLayout" Target="../slideLayouts/slideLayout12.xml" /><Relationship Id="rId6" Type="http://schemas.openxmlformats.org/officeDocument/2006/relationships/image" Target="../media/image13.jpeg" /><Relationship Id="rId5" Type="http://schemas.openxmlformats.org/officeDocument/2006/relationships/image" Target="../media/image12.png"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7.xml" /><Relationship Id="rId4" Type="http://schemas.openxmlformats.org/officeDocument/2006/relationships/image" Target="../media/image16.png" /></Relationships>
</file>

<file path=ppt/slides/_rels/slide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7.png" /><Relationship Id="rId1" Type="http://schemas.openxmlformats.org/officeDocument/2006/relationships/slideLayout" Target="../slideLayouts/slideLayout19.xml" /><Relationship Id="rId4" Type="http://schemas.openxmlformats.org/officeDocument/2006/relationships/image" Target="../media/image18.png" /></Relationships>
</file>

<file path=ppt/slides/_rels/slide8.xml.rels><?xml version="1.0" encoding="UTF-8" standalone="yes"?>
<Relationships xmlns="http://schemas.openxmlformats.org/package/2006/relationships"><Relationship Id="rId8" Type="http://schemas.openxmlformats.org/officeDocument/2006/relationships/image" Target="../media/image22.png" /><Relationship Id="rId13" Type="http://schemas.openxmlformats.org/officeDocument/2006/relationships/image" Target="../media/image27.png" /><Relationship Id="rId18" Type="http://schemas.openxmlformats.org/officeDocument/2006/relationships/image" Target="../media/image32.png" /><Relationship Id="rId3" Type="http://schemas.openxmlformats.org/officeDocument/2006/relationships/slideLayout" Target="../slideLayouts/slideLayout35.xml" /><Relationship Id="rId7" Type="http://schemas.openxmlformats.org/officeDocument/2006/relationships/image" Target="../media/image21.png" /><Relationship Id="rId12" Type="http://schemas.openxmlformats.org/officeDocument/2006/relationships/image" Target="../media/image26.png" /><Relationship Id="rId17" Type="http://schemas.openxmlformats.org/officeDocument/2006/relationships/image" Target="../media/image31.png" /><Relationship Id="rId2" Type="http://schemas.openxmlformats.org/officeDocument/2006/relationships/tags" Target="../tags/tag2.xml" /><Relationship Id="rId16" Type="http://schemas.openxmlformats.org/officeDocument/2006/relationships/image" Target="../media/image30.png" /><Relationship Id="rId20" Type="http://schemas.openxmlformats.org/officeDocument/2006/relationships/image" Target="../media/image34.png" /><Relationship Id="rId1" Type="http://schemas.openxmlformats.org/officeDocument/2006/relationships/tags" Target="../tags/tag1.xml" /><Relationship Id="rId6" Type="http://schemas.openxmlformats.org/officeDocument/2006/relationships/image" Target="../media/image20.png" /><Relationship Id="rId11" Type="http://schemas.openxmlformats.org/officeDocument/2006/relationships/image" Target="../media/image25.png" /><Relationship Id="rId5" Type="http://schemas.openxmlformats.org/officeDocument/2006/relationships/image" Target="../media/image19.png" /><Relationship Id="rId15" Type="http://schemas.openxmlformats.org/officeDocument/2006/relationships/image" Target="../media/image29.png" /><Relationship Id="rId10" Type="http://schemas.openxmlformats.org/officeDocument/2006/relationships/image" Target="../media/image24.png" /><Relationship Id="rId19" Type="http://schemas.openxmlformats.org/officeDocument/2006/relationships/image" Target="../media/image33.png" /><Relationship Id="rId4" Type="http://schemas.openxmlformats.org/officeDocument/2006/relationships/notesSlide" Target="../notesSlides/notesSlide4.xml" /><Relationship Id="rId9" Type="http://schemas.openxmlformats.org/officeDocument/2006/relationships/image" Target="../media/image23.png" /><Relationship Id="rId14" Type="http://schemas.openxmlformats.org/officeDocument/2006/relationships/image" Target="../media/image28.png"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5.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38" y="1073150"/>
            <a:ext cx="3675062"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2400" y="33432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6"/>
          <p:cNvSpPr txBox="1">
            <a:spLocks noChangeArrowheads="1"/>
          </p:cNvSpPr>
          <p:nvPr/>
        </p:nvSpPr>
        <p:spPr bwMode="auto">
          <a:xfrm>
            <a:off x="4064000" y="1651000"/>
            <a:ext cx="7518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6000" dirty="0">
                <a:latin typeface="华文行楷" panose="02010800040101010101" pitchFamily="2" charset="-122"/>
                <a:ea typeface="华文行楷" panose="02010800040101010101" pitchFamily="2" charset="-122"/>
              </a:rPr>
              <a:t>近代中国的对外开放</a:t>
            </a:r>
          </a:p>
        </p:txBody>
      </p:sp>
      <p:sp>
        <p:nvSpPr>
          <p:cNvPr id="10245" name="TextBox 1"/>
          <p:cNvSpPr txBox="1">
            <a:spLocks noChangeArrowheads="1"/>
          </p:cNvSpPr>
          <p:nvPr/>
        </p:nvSpPr>
        <p:spPr bwMode="auto">
          <a:xfrm>
            <a:off x="4699000" y="326231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华文隶书" pitchFamily="2" charset="-122"/>
              <a:ea typeface="华文隶书" pitchFamily="2" charset="-122"/>
            </a:endParaRPr>
          </a:p>
        </p:txBody>
      </p:sp>
      <p:sp>
        <p:nvSpPr>
          <p:cNvPr id="10246" name="TextBox 2"/>
          <p:cNvSpPr txBox="1">
            <a:spLocks noChangeArrowheads="1"/>
          </p:cNvSpPr>
          <p:nvPr/>
        </p:nvSpPr>
        <p:spPr bwMode="auto">
          <a:xfrm>
            <a:off x="4562475" y="3265488"/>
            <a:ext cx="56530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华文隶书" pitchFamily="2" charset="-122"/>
                <a:ea typeface="华文隶书" pitchFamily="2" charset="-122"/>
              </a:rPr>
              <a:t>——</a:t>
            </a:r>
            <a:r>
              <a:rPr lang="zh-CN" altLang="en-US" sz="3200">
                <a:latin typeface="华文隶书" pitchFamily="2" charset="-122"/>
                <a:ea typeface="华文隶书" pitchFamily="2" charset="-122"/>
              </a:rPr>
              <a:t>纪念鸦片战争胜利</a:t>
            </a:r>
            <a:r>
              <a:rPr lang="en-US" altLang="zh-CN" sz="3200">
                <a:latin typeface="华文隶书" pitchFamily="2" charset="-122"/>
                <a:ea typeface="华文隶书" pitchFamily="2" charset="-122"/>
              </a:rPr>
              <a:t>180</a:t>
            </a:r>
            <a:r>
              <a:rPr lang="zh-CN" altLang="en-US" sz="3200">
                <a:latin typeface="华文隶书" pitchFamily="2" charset="-122"/>
                <a:ea typeface="华文隶书" pitchFamily="2" charset="-122"/>
              </a:rPr>
              <a:t>周年</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1000"/>
                                        <p:tgtEl>
                                          <p:spTgt spid="10243"/>
                                        </p:tgtEl>
                                      </p:cBhvr>
                                    </p:animEffect>
                                    <p:anim calcmode="lin" valueType="num">
                                      <p:cBhvr>
                                        <p:cTn id="13" dur="1000" fill="hold"/>
                                        <p:tgtEl>
                                          <p:spTgt spid="10243"/>
                                        </p:tgtEl>
                                        <p:attrNameLst>
                                          <p:attrName>ppt_x</p:attrName>
                                        </p:attrNameLst>
                                      </p:cBhvr>
                                      <p:tavLst>
                                        <p:tav tm="0">
                                          <p:val>
                                            <p:strVal val="#ppt_x"/>
                                          </p:val>
                                        </p:tav>
                                        <p:tav tm="100000">
                                          <p:val>
                                            <p:strVal val="#ppt_x"/>
                                          </p:val>
                                        </p:tav>
                                      </p:tavLst>
                                    </p:anim>
                                    <p:anim calcmode="lin" valueType="num">
                                      <p:cBhvr>
                                        <p:cTn id="14" dur="1000" fill="hold"/>
                                        <p:tgtEl>
                                          <p:spTgt spid="1024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1000"/>
                                        <p:tgtEl>
                                          <p:spTgt spid="10244"/>
                                        </p:tgtEl>
                                      </p:cBhvr>
                                    </p:animEffect>
                                    <p:anim calcmode="lin" valueType="num">
                                      <p:cBhvr>
                                        <p:cTn id="18" dur="1000" fill="hold"/>
                                        <p:tgtEl>
                                          <p:spTgt spid="10244"/>
                                        </p:tgtEl>
                                        <p:attrNameLst>
                                          <p:attrName>ppt_x</p:attrName>
                                        </p:attrNameLst>
                                      </p:cBhvr>
                                      <p:tavLst>
                                        <p:tav tm="0">
                                          <p:val>
                                            <p:strVal val="#ppt_x"/>
                                          </p:val>
                                        </p:tav>
                                        <p:tav tm="100000">
                                          <p:val>
                                            <p:strVal val="#ppt_x"/>
                                          </p:val>
                                        </p:tav>
                                      </p:tavLst>
                                    </p:anim>
                                    <p:anim calcmode="lin" valueType="num">
                                      <p:cBhvr>
                                        <p:cTn id="19" dur="1000" fill="hold"/>
                                        <p:tgtEl>
                                          <p:spTgt spid="102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10245"/>
                                        </p:tgtEl>
                                        <p:attrNameLst>
                                          <p:attrName>style.visibility</p:attrName>
                                        </p:attrNameLst>
                                      </p:cBhvr>
                                      <p:to>
                                        <p:strVal val="visible"/>
                                      </p:to>
                                    </p:set>
                                    <p:animEffect transition="in" filter="fade">
                                      <p:cBhvr>
                                        <p:cTn id="22" dur="1000"/>
                                        <p:tgtEl>
                                          <p:spTgt spid="10245"/>
                                        </p:tgtEl>
                                      </p:cBhvr>
                                    </p:animEffect>
                                    <p:anim calcmode="lin" valueType="num">
                                      <p:cBhvr>
                                        <p:cTn id="23" dur="1000" fill="hold"/>
                                        <p:tgtEl>
                                          <p:spTgt spid="10245"/>
                                        </p:tgtEl>
                                        <p:attrNameLst>
                                          <p:attrName>ppt_x</p:attrName>
                                        </p:attrNameLst>
                                      </p:cBhvr>
                                      <p:tavLst>
                                        <p:tav tm="0">
                                          <p:val>
                                            <p:strVal val="#ppt_x"/>
                                          </p:val>
                                        </p:tav>
                                        <p:tav tm="100000">
                                          <p:val>
                                            <p:strVal val="#ppt_x"/>
                                          </p:val>
                                        </p:tav>
                                      </p:tavLst>
                                    </p:anim>
                                    <p:anim calcmode="lin" valueType="num">
                                      <p:cBhvr>
                                        <p:cTn id="24" dur="1000" fill="hold"/>
                                        <p:tgtEl>
                                          <p:spTgt spid="1024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46"/>
                                        </p:tgtEl>
                                        <p:attrNameLst>
                                          <p:attrName>style.visibility</p:attrName>
                                        </p:attrNameLst>
                                      </p:cBhvr>
                                      <p:to>
                                        <p:strVal val="visible"/>
                                      </p:to>
                                    </p:set>
                                    <p:animEffect transition="in" filter="fade">
                                      <p:cBhvr>
                                        <p:cTn id="27" dur="1000"/>
                                        <p:tgtEl>
                                          <p:spTgt spid="10246"/>
                                        </p:tgtEl>
                                      </p:cBhvr>
                                    </p:animEffect>
                                    <p:anim calcmode="lin" valueType="num">
                                      <p:cBhvr>
                                        <p:cTn id="28" dur="1000" fill="hold"/>
                                        <p:tgtEl>
                                          <p:spTgt spid="10246"/>
                                        </p:tgtEl>
                                        <p:attrNameLst>
                                          <p:attrName>ppt_x</p:attrName>
                                        </p:attrNameLst>
                                      </p:cBhvr>
                                      <p:tavLst>
                                        <p:tav tm="0">
                                          <p:val>
                                            <p:strVal val="#ppt_x"/>
                                          </p:val>
                                        </p:tav>
                                        <p:tav tm="100000">
                                          <p:val>
                                            <p:strVal val="#ppt_x"/>
                                          </p:val>
                                        </p:tav>
                                      </p:tavLst>
                                    </p:anim>
                                    <p:anim calcmode="lin" valueType="num">
                                      <p:cBhvr>
                                        <p:cTn id="29" dur="1000" fill="hold"/>
                                        <p:tgtEl>
                                          <p:spTgt spid="102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P spid="102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5" y="1143000"/>
            <a:ext cx="84677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5" name="组合 3"/>
          <p:cNvGrpSpPr/>
          <p:nvPr/>
        </p:nvGrpSpPr>
        <p:grpSpPr bwMode="auto">
          <a:xfrm>
            <a:off x="1946275" y="222250"/>
            <a:ext cx="4543425" cy="954088"/>
            <a:chOff x="-406335" y="-2530108"/>
            <a:chExt cx="3788756" cy="955148"/>
          </a:xfrm>
        </p:grpSpPr>
        <p:pic>
          <p:nvPicPr>
            <p:cNvPr id="18460" name="图片 4"/>
            <p:cNvPicPr>
              <a:picLocks noChangeAspect="1" noChangeArrowheads="1"/>
            </p:cNvPicPr>
            <p:nvPr/>
          </p:nvPicPr>
          <p:blipFill>
            <a:blip r:embed="rId4">
              <a:extLst>
                <a:ext uri="{28A0092B-C50C-407E-A947-70E740481C1C}">
                  <a14:useLocalDpi xmlns:a14="http://schemas.microsoft.com/office/drawing/2010/main" val="0"/>
                </a:ext>
              </a:extLst>
            </a:blip>
            <a:srcRect t="10387" r="2299"/>
            <a:stretch>
              <a:fillRect/>
            </a:stretch>
          </p:blipFill>
          <p:spPr bwMode="auto">
            <a:xfrm>
              <a:off x="-406335" y="-2530108"/>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61" name="文本框 5"/>
            <p:cNvSpPr txBox="1">
              <a:spLocks noChangeArrowheads="1"/>
            </p:cNvSpPr>
            <p:nvPr/>
          </p:nvSpPr>
          <p:spPr bwMode="auto">
            <a:xfrm>
              <a:off x="-28272" y="-2388656"/>
              <a:ext cx="3032630" cy="3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新中国自主独立的外交方针</a:t>
              </a:r>
            </a:p>
          </p:txBody>
        </p:sp>
      </p:grpSp>
      <p:pic>
        <p:nvPicPr>
          <p:cNvPr id="7" name="Picture 4" descr="卷轴"/>
          <p:cNvPicPr preferRelativeResize="0">
            <a:picLocks noChangeArrowheads="1"/>
          </p:cNvPicPr>
          <p:nvPr/>
        </p:nvPicPr>
        <p:blipFill>
          <a:blip r:embed="rId5">
            <a:extLst>
              <a:ext uri="{28A0092B-C50C-407E-A947-70E740481C1C}">
                <a14:useLocalDpi xmlns:a14="http://schemas.microsoft.com/office/drawing/2010/main" val="0"/>
              </a:ext>
            </a:extLst>
          </a:blip>
          <a:srcRect r="64160"/>
          <a:stretch>
            <a:fillRect/>
          </a:stretch>
        </p:blipFill>
        <p:spPr bwMode="auto">
          <a:xfrm>
            <a:off x="-441326" y="-242888"/>
            <a:ext cx="3276601" cy="734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56322"/>
          <p:cNvGraphicFramePr>
            <a:graphicFrameLocks noGrp="1"/>
          </p:cNvGraphicFramePr>
          <p:nvPr>
            <p:extLst>
              <p:ext uri="{D42A27DB-BD31-4B8C-83A1-F6EECF244321}">
                <p14:modId xmlns:p14="http://schemas.microsoft.com/office/powerpoint/2010/main" val="2050570901"/>
              </p:ext>
            </p:extLst>
          </p:nvPr>
        </p:nvGraphicFramePr>
        <p:xfrm>
          <a:off x="1084263" y="1074738"/>
          <a:ext cx="8823325" cy="5151436"/>
        </p:xfrm>
        <a:graphic>
          <a:graphicData uri="http://schemas.openxmlformats.org/drawingml/2006/table">
            <a:tbl>
              <a:tblPr/>
              <a:tblGrid>
                <a:gridCol w="1624012">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gridCol w="3198813">
                  <a:extLst>
                    <a:ext uri="{9D8B030D-6E8A-4147-A177-3AD203B41FA5}">
                      <a16:colId xmlns:a16="http://schemas.microsoft.com/office/drawing/2014/main" val="20002"/>
                    </a:ext>
                  </a:extLst>
                </a:gridCol>
              </a:tblGrid>
              <a:tr h="754081">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pPr>
                      <a:r>
                        <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方针</a:t>
                      </a:r>
                    </a:p>
                  </a:txBody>
                  <a:tcPr marL="90000" marR="90000" marT="46801" marB="4680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pPr>
                      <a:r>
                        <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含义</a:t>
                      </a:r>
                    </a:p>
                  </a:txBody>
                  <a:tcPr marL="90000" marR="90000" marT="46801" marB="468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ctr" defTabSz="914400" rtl="0" eaLnBrk="0" fontAlgn="base" latinLnBrk="0" hangingPunct="0">
                        <a:lnSpc>
                          <a:spcPct val="100000"/>
                        </a:lnSpc>
                        <a:spcBef>
                          <a:spcPct val="0"/>
                        </a:spcBef>
                        <a:spcAft>
                          <a:spcPct val="0"/>
                        </a:spcAft>
                        <a:buClrTx/>
                        <a:buSzPct val="100000"/>
                        <a:buFont typeface="Arial" panose="020B0604020202020204" pitchFamily="34" charset="0"/>
                        <a:buNone/>
                      </a:pPr>
                      <a:r>
                        <a:rPr kumimoji="0" lang="zh-CN" altLang="en-US" sz="3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意义</a:t>
                      </a:r>
                    </a:p>
                  </a:txBody>
                  <a:tcPr marL="90000" marR="90000" marT="46801" marB="4680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65235">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solidFill>
                          <a:srgbClr val="FF33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solidFill>
                          <a:srgbClr val="FF33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solidFill>
                            <a:srgbClr val="FF3300"/>
                          </a:solidFill>
                          <a:latin typeface="微软雅黑" panose="020B0503020204020204" pitchFamily="34" charset="-122"/>
                          <a:ea typeface="微软雅黑" panose="020B0503020204020204" pitchFamily="34" charset="-122"/>
                        </a:rPr>
                        <a:t>“另起炉灶”</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latin typeface="微软雅黑" panose="020B0503020204020204" pitchFamily="34" charset="-122"/>
                          <a:ea typeface="微软雅黑" panose="020B0503020204020204" pitchFamily="34" charset="-122"/>
                        </a:rPr>
                        <a:t>不承认</a:t>
                      </a:r>
                      <a:r>
                        <a:rPr lang="zh-CN" altLang="en-US" sz="1800" b="1" dirty="0">
                          <a:solidFill>
                            <a:schemeClr val="tx2"/>
                          </a:solidFill>
                          <a:latin typeface="微软雅黑" panose="020B0503020204020204" pitchFamily="34" charset="-122"/>
                          <a:ea typeface="微软雅黑" panose="020B0503020204020204" pitchFamily="34" charset="-122"/>
                        </a:rPr>
                        <a:t>国民政府</a:t>
                      </a:r>
                      <a:r>
                        <a:rPr lang="zh-CN" altLang="en-US" sz="1800" b="1" dirty="0">
                          <a:latin typeface="微软雅黑" panose="020B0503020204020204" pitchFamily="34" charset="-122"/>
                          <a:ea typeface="微软雅黑" panose="020B0503020204020204" pitchFamily="34" charset="-122"/>
                        </a:rPr>
                        <a:t>建立的屈辱外交关系，在新的基础上建立新的平等的外交关系</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tabLst/>
                        <a:defRPr/>
                      </a:pPr>
                      <a:endParaRPr lang="en-US" altLang="zh-CN"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tabLst/>
                        <a:defRPr/>
                      </a:pPr>
                      <a:r>
                        <a:rPr lang="zh-CN" altLang="en-US" b="1" dirty="0">
                          <a:latin typeface="微软雅黑" panose="020B0503020204020204" pitchFamily="34" charset="-122"/>
                          <a:ea typeface="微软雅黑" panose="020B0503020204020204" pitchFamily="34" charset="-122"/>
                        </a:rPr>
                        <a:t>使我国改变了半殖民地的地位并在国际交往中独立自主</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66885">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algn="ctr">
                        <a:spcBef>
                          <a:spcPct val="20000"/>
                        </a:spcBef>
                      </a:pPr>
                      <a:r>
                        <a:rPr lang="zh-CN" altLang="en-US" sz="1800" b="1" dirty="0">
                          <a:solidFill>
                            <a:srgbClr val="FF3300"/>
                          </a:solidFill>
                          <a:latin typeface="微软雅黑" panose="020B0503020204020204" pitchFamily="34" charset="-122"/>
                          <a:ea typeface="微软雅黑" panose="020B0503020204020204" pitchFamily="34" charset="-122"/>
                        </a:rPr>
                        <a:t>“打扫干净</a:t>
                      </a:r>
                    </a:p>
                    <a:p>
                      <a:pPr algn="ctr">
                        <a:spcBef>
                          <a:spcPct val="20000"/>
                        </a:spcBef>
                      </a:pPr>
                      <a:r>
                        <a:rPr lang="zh-CN" altLang="en-US" sz="1800" b="1" dirty="0">
                          <a:solidFill>
                            <a:srgbClr val="FF3300"/>
                          </a:solidFill>
                          <a:latin typeface="微软雅黑" panose="020B0503020204020204" pitchFamily="34" charset="-122"/>
                          <a:ea typeface="微软雅黑" panose="020B0503020204020204" pitchFamily="34" charset="-122"/>
                        </a:rPr>
                        <a:t>屋子再请客”</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en-US"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先消除帝国主义在华势力和一切特权，再考虑与西方国家建交</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latin typeface="微软雅黑" panose="020B0503020204020204" pitchFamily="34" charset="-122"/>
                          <a:ea typeface="微软雅黑" panose="020B0503020204020204" pitchFamily="34" charset="-122"/>
                        </a:rPr>
                        <a:t>巩固了新中国的独立与主权，奠定了与世界各国建立平等互利外交关系的基础。</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5235">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solidFill>
                          <a:srgbClr val="FF3300"/>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solidFill>
                            <a:srgbClr val="FF3300"/>
                          </a:solidFill>
                          <a:latin typeface="微软雅黑" panose="020B0503020204020204" pitchFamily="34" charset="-122"/>
                          <a:ea typeface="微软雅黑" panose="020B0503020204020204" pitchFamily="34" charset="-122"/>
                        </a:rPr>
                        <a:t>“一边倒”</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latin typeface="微软雅黑" panose="020B0503020204020204" pitchFamily="34" charset="-122"/>
                          <a:ea typeface="微软雅黑" panose="020B0503020204020204" pitchFamily="34" charset="-122"/>
                        </a:rPr>
                        <a:t>鉴于当时的国际环境和历史条件，坚定地站在</a:t>
                      </a:r>
                      <a:r>
                        <a:rPr lang="zh-CN" altLang="en-US" sz="1800" b="1" dirty="0">
                          <a:solidFill>
                            <a:schemeClr val="tx2"/>
                          </a:solidFill>
                          <a:latin typeface="微软雅黑" panose="020B0503020204020204" pitchFamily="34" charset="-122"/>
                          <a:ea typeface="微软雅黑" panose="020B0503020204020204" pitchFamily="34" charset="-122"/>
                        </a:rPr>
                        <a:t>社会主义</a:t>
                      </a:r>
                      <a:r>
                        <a:rPr lang="zh-CN" altLang="en-US" sz="1800" b="1" dirty="0">
                          <a:latin typeface="微软雅黑" panose="020B0503020204020204" pitchFamily="34" charset="-122"/>
                          <a:ea typeface="微软雅黑" panose="020B0503020204020204" pitchFamily="34" charset="-122"/>
                        </a:rPr>
                        <a:t>一边。</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1pPr>
                      <a:lvl2pPr marL="457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2pPr>
                      <a:lvl3pPr marL="914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3pPr>
                      <a:lvl4pPr marL="1371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4pPr>
                      <a:lvl5pPr marL="18288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5pPr>
                      <a:lvl6pPr marL="22860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6pPr>
                      <a:lvl7pPr marL="27432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7pPr>
                      <a:lvl8pPr marL="32004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8pPr>
                      <a:lvl9pPr marL="3657600" algn="l" defTabSz="914400" rtl="0" eaLnBrk="1" latinLnBrk="0" hangingPunct="1">
                        <a:defRPr sz="1800" kern="1200">
                          <a:solidFill>
                            <a:schemeClr val="tx1"/>
                          </a:solidFill>
                          <a:latin typeface="Arial" panose="020B0604020202020204"/>
                          <a:ea typeface="宋体" panose="02010600030101010101" pitchFamily="2" charset="-122"/>
                          <a:cs typeface="Arial" panose="020B0604020202020204"/>
                        </a:defRPr>
                      </a:lvl9pPr>
                    </a:lstStyle>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defRPr/>
                      </a:pPr>
                      <a:r>
                        <a:rPr lang="zh-CN" altLang="en-US" sz="1800" b="1" dirty="0">
                          <a:latin typeface="微软雅黑" panose="020B0503020204020204" pitchFamily="34" charset="-122"/>
                          <a:ea typeface="微软雅黑" panose="020B0503020204020204" pitchFamily="34" charset="-122"/>
                        </a:rPr>
                        <a:t>保卫人民胜利成果、保卫和平、维护独立与主权，不至于孤立。</a:t>
                      </a:r>
                    </a:p>
                    <a:p>
                      <a:pPr marL="0" marR="0" lvl="0" indent="0" algn="l" defTabSz="914400" rtl="0" eaLnBrk="0" fontAlgn="base" latinLnBrk="0" hangingPunct="0">
                        <a:lnSpc>
                          <a:spcPct val="100000"/>
                        </a:lnSpc>
                        <a:spcBef>
                          <a:spcPct val="0"/>
                        </a:spcBef>
                        <a:spcAft>
                          <a:spcPct val="0"/>
                        </a:spcAft>
                        <a:buClrTx/>
                        <a:buSzPct val="100000"/>
                        <a:buFont typeface="Arial" panose="020B0604020202020204" pitchFamily="34" charset="0"/>
                        <a:buNone/>
                      </a:pPr>
                      <a:endPar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00" marR="90000" marT="46801" marB="4680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additive="base">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1+#ppt_w/2"/>
                                          </p:val>
                                        </p:tav>
                                        <p:tav tm="100000">
                                          <p:val>
                                            <p:strVal val="#ppt_x"/>
                                          </p:val>
                                        </p:tav>
                                      </p:tavLst>
                                    </p:anim>
                                    <p:anim calcmode="lin" valueType="num">
                                      <p:cBhvr additive="base">
                                        <p:cTn id="8" dur="3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435"/>
                                        </p:tgtEl>
                                        <p:attrNameLst>
                                          <p:attrName>style.visibility</p:attrName>
                                        </p:attrNameLst>
                                      </p:cBhvr>
                                      <p:to>
                                        <p:strVal val="visible"/>
                                      </p:to>
                                    </p:set>
                                    <p:anim calcmode="lin" valueType="num">
                                      <p:cBhvr additive="base">
                                        <p:cTn id="11" dur="3000" fill="hold"/>
                                        <p:tgtEl>
                                          <p:spTgt spid="18435"/>
                                        </p:tgtEl>
                                        <p:attrNameLst>
                                          <p:attrName>ppt_x</p:attrName>
                                        </p:attrNameLst>
                                      </p:cBhvr>
                                      <p:tavLst>
                                        <p:tav tm="0">
                                          <p:val>
                                            <p:strVal val="1+#ppt_w/2"/>
                                          </p:val>
                                        </p:tav>
                                        <p:tav tm="100000">
                                          <p:val>
                                            <p:strVal val="#ppt_x"/>
                                          </p:val>
                                        </p:tav>
                                      </p:tavLst>
                                    </p:anim>
                                    <p:anim calcmode="lin" valueType="num">
                                      <p:cBhvr additive="base">
                                        <p:cTn id="12" dur="3000" fill="hold"/>
                                        <p:tgtEl>
                                          <p:spTgt spid="1843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3000" fill="hold"/>
                                        <p:tgtEl>
                                          <p:spTgt spid="8"/>
                                        </p:tgtEl>
                                        <p:attrNameLst>
                                          <p:attrName>ppt_x</p:attrName>
                                        </p:attrNameLst>
                                      </p:cBhvr>
                                      <p:tavLst>
                                        <p:tav tm="0">
                                          <p:val>
                                            <p:strVal val="1+#ppt_w/2"/>
                                          </p:val>
                                        </p:tav>
                                        <p:tav tm="100000">
                                          <p:val>
                                            <p:strVal val="#ppt_x"/>
                                          </p:val>
                                        </p:tav>
                                      </p:tavLst>
                                    </p:anim>
                                    <p:anim calcmode="lin" valueType="num">
                                      <p:cBhvr additive="base">
                                        <p:cTn id="16" dur="3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新月形 4"/>
          <p:cNvSpPr>
            <a:spLocks noChangeArrowheads="1"/>
          </p:cNvSpPr>
          <p:nvPr/>
        </p:nvSpPr>
        <p:spPr bwMode="auto">
          <a:xfrm rot="-848703">
            <a:off x="4135438" y="2357438"/>
            <a:ext cx="1589087" cy="3178175"/>
          </a:xfrm>
          <a:prstGeom prst="moon">
            <a:avLst>
              <a:gd name="adj" fmla="val 15190"/>
            </a:avLst>
          </a:prstGeom>
          <a:solidFill>
            <a:srgbClr val="A8A8A8"/>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59" name="新月形 5"/>
          <p:cNvSpPr>
            <a:spLocks noChangeArrowheads="1"/>
          </p:cNvSpPr>
          <p:nvPr/>
        </p:nvSpPr>
        <p:spPr bwMode="auto">
          <a:xfrm rot="4551297">
            <a:off x="4948238" y="1322388"/>
            <a:ext cx="1589087" cy="3176587"/>
          </a:xfrm>
          <a:prstGeom prst="moon">
            <a:avLst>
              <a:gd name="adj" fmla="val 15190"/>
            </a:avLst>
          </a:prstGeom>
          <a:solidFill>
            <a:srgbClr val="6C7176"/>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0" name="新月形 6"/>
          <p:cNvSpPr>
            <a:spLocks noChangeArrowheads="1"/>
          </p:cNvSpPr>
          <p:nvPr/>
        </p:nvSpPr>
        <p:spPr bwMode="auto">
          <a:xfrm rot="9951297">
            <a:off x="5984875" y="2136775"/>
            <a:ext cx="1589088" cy="3178175"/>
          </a:xfrm>
          <a:prstGeom prst="moon">
            <a:avLst>
              <a:gd name="adj" fmla="val 15190"/>
            </a:avLst>
          </a:prstGeom>
          <a:solidFill>
            <a:srgbClr val="A8A8A8"/>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1" name="新月形 7"/>
          <p:cNvSpPr>
            <a:spLocks noChangeArrowheads="1"/>
          </p:cNvSpPr>
          <p:nvPr/>
        </p:nvSpPr>
        <p:spPr bwMode="auto">
          <a:xfrm rot="-6248703">
            <a:off x="5184775" y="3160713"/>
            <a:ext cx="1589087" cy="3176588"/>
          </a:xfrm>
          <a:prstGeom prst="moon">
            <a:avLst>
              <a:gd name="adj" fmla="val 15190"/>
            </a:avLst>
          </a:prstGeom>
          <a:solidFill>
            <a:srgbClr val="6C7176"/>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2" name="TextBox 11"/>
          <p:cNvSpPr>
            <a:spLocks noChangeArrowheads="1"/>
          </p:cNvSpPr>
          <p:nvPr/>
        </p:nvSpPr>
        <p:spPr bwMode="auto">
          <a:xfrm flipH="1">
            <a:off x="4848225" y="3533775"/>
            <a:ext cx="2111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445469"/>
                </a:solidFill>
                <a:latin typeface="Arial" panose="020B0604020202020204" pitchFamily="34" charset="0"/>
                <a:ea typeface="微软雅黑" panose="020B0503020204020204" pitchFamily="34" charset="-122"/>
                <a:sym typeface="Arial" panose="020B0604020202020204" pitchFamily="34" charset="0"/>
              </a:rPr>
              <a:t>外交成就</a:t>
            </a:r>
            <a:endParaRPr lang="en-US" altLang="zh-CN" sz="24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3" name="直接连接符 24"/>
          <p:cNvSpPr>
            <a:spLocks noChangeShapeType="1"/>
          </p:cNvSpPr>
          <p:nvPr/>
        </p:nvSpPr>
        <p:spPr bwMode="auto">
          <a:xfrm flipH="1">
            <a:off x="3484563" y="2671763"/>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9464" name="直接连接符 24"/>
          <p:cNvSpPr>
            <a:spLocks noChangeShapeType="1"/>
          </p:cNvSpPr>
          <p:nvPr/>
        </p:nvSpPr>
        <p:spPr bwMode="auto">
          <a:xfrm flipH="1">
            <a:off x="3983038" y="5343525"/>
            <a:ext cx="1033462"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9473" name="直接连接符 24"/>
          <p:cNvSpPr>
            <a:spLocks noChangeShapeType="1"/>
          </p:cNvSpPr>
          <p:nvPr/>
        </p:nvSpPr>
        <p:spPr bwMode="auto">
          <a:xfrm flipH="1">
            <a:off x="6427788" y="224155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9474" name="直接连接符 24"/>
          <p:cNvSpPr>
            <a:spLocks noChangeShapeType="1"/>
          </p:cNvSpPr>
          <p:nvPr/>
        </p:nvSpPr>
        <p:spPr bwMode="auto">
          <a:xfrm flipH="1">
            <a:off x="6780213" y="5221288"/>
            <a:ext cx="1033462"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a:extLst>
              <a:ext uri="{FF2B5EF4-FFF2-40B4-BE49-F238E27FC236}">
                <a16:creationId xmlns:a16="http://schemas.microsoft.com/office/drawing/2014/main" id="{A27828CC-9F52-4AA7-AE02-78F0E5F9E5D1}"/>
              </a:ext>
            </a:extLst>
          </p:cNvPr>
          <p:cNvGrpSpPr/>
          <p:nvPr/>
        </p:nvGrpSpPr>
        <p:grpSpPr>
          <a:xfrm>
            <a:off x="842963" y="369888"/>
            <a:ext cx="2762250" cy="2909887"/>
            <a:chOff x="842963" y="369888"/>
            <a:chExt cx="2762250" cy="2909887"/>
          </a:xfrm>
        </p:grpSpPr>
        <p:sp>
          <p:nvSpPr>
            <p:cNvPr id="19465" name="TextBox 13"/>
            <p:cNvSpPr txBox="1">
              <a:spLocks noChangeArrowheads="1"/>
            </p:cNvSpPr>
            <p:nvPr/>
          </p:nvSpPr>
          <p:spPr bwMode="auto">
            <a:xfrm>
              <a:off x="1016000" y="2586038"/>
              <a:ext cx="23542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buFont typeface="Arial" panose="020B0604020202020204" pitchFamily="34" charset="0"/>
                <a:buNone/>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中苏友好同盟互助条约</a:t>
              </a: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t>
              </a:r>
            </a:p>
          </p:txBody>
        </p:sp>
        <p:sp>
          <p:nvSpPr>
            <p:cNvPr id="19466" name="TextBox 13"/>
            <p:cNvSpPr txBox="1">
              <a:spLocks noChangeArrowheads="1"/>
            </p:cNvSpPr>
            <p:nvPr/>
          </p:nvSpPr>
          <p:spPr bwMode="auto">
            <a:xfrm>
              <a:off x="842963" y="2909888"/>
              <a:ext cx="276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1950</a:t>
              </a:r>
              <a:r>
                <a:rPr lang="zh-CN" altLang="en-US" sz="1200">
                  <a:solidFill>
                    <a:srgbClr val="445469"/>
                  </a:solidFill>
                  <a:latin typeface="Arial" panose="020B0604020202020204" pitchFamily="34" charset="0"/>
                  <a:ea typeface="微软雅黑" panose="020B0503020204020204" pitchFamily="34" charset="-122"/>
                  <a:sym typeface="Arial" panose="020B0604020202020204" pitchFamily="34" charset="0"/>
                </a:rPr>
                <a:t>年</a:t>
              </a: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2</a:t>
              </a:r>
              <a:r>
                <a:rPr lang="zh-CN" altLang="en-US" sz="1200">
                  <a:solidFill>
                    <a:srgbClr val="445469"/>
                  </a:solidFill>
                  <a:latin typeface="Arial" panose="020B0604020202020204" pitchFamily="34" charset="0"/>
                  <a:ea typeface="微软雅黑" panose="020B0503020204020204" pitchFamily="34" charset="-122"/>
                  <a:sym typeface="Arial" panose="020B0604020202020204" pitchFamily="34" charset="0"/>
                </a:rPr>
                <a:t>月</a:t>
              </a: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14</a:t>
              </a:r>
              <a:r>
                <a:rPr lang="zh-CN" altLang="en-US" sz="1200">
                  <a:solidFill>
                    <a:srgbClr val="445469"/>
                  </a:solidFill>
                  <a:latin typeface="Arial" panose="020B0604020202020204" pitchFamily="34" charset="0"/>
                  <a:ea typeface="微软雅黑" panose="020B0503020204020204" pitchFamily="34" charset="-122"/>
                  <a:sym typeface="Arial" panose="020B0604020202020204" pitchFamily="34" charset="0"/>
                </a:rPr>
                <a:t>日，中国和苏联两国政府在莫斯科签署</a:t>
              </a: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zh-CN" altLang="en-US" sz="1200">
                  <a:solidFill>
                    <a:srgbClr val="445469"/>
                  </a:solidFill>
                  <a:latin typeface="Arial" panose="020B0604020202020204" pitchFamily="34" charset="0"/>
                  <a:ea typeface="微软雅黑" panose="020B0503020204020204" pitchFamily="34" charset="-122"/>
                  <a:sym typeface="Arial" panose="020B0604020202020204" pitchFamily="34" charset="0"/>
                </a:rPr>
                <a:t>中苏友好同盟互助条约</a:t>
              </a: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a:t>
              </a:r>
            </a:p>
          </p:txBody>
        </p:sp>
        <p:pic>
          <p:nvPicPr>
            <p:cNvPr id="19" name="图片 11265" descr="a05_02b"/>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369888"/>
              <a:ext cx="272573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a:extLst>
              <a:ext uri="{FF2B5EF4-FFF2-40B4-BE49-F238E27FC236}">
                <a16:creationId xmlns:a16="http://schemas.microsoft.com/office/drawing/2014/main" id="{0A89FB98-A99D-49A8-8F30-EDCE885F951F}"/>
              </a:ext>
            </a:extLst>
          </p:cNvPr>
          <p:cNvGrpSpPr/>
          <p:nvPr/>
        </p:nvGrpSpPr>
        <p:grpSpPr>
          <a:xfrm>
            <a:off x="7658100" y="117475"/>
            <a:ext cx="3378200" cy="3001963"/>
            <a:chOff x="7658100" y="117475"/>
            <a:chExt cx="3378200" cy="3001963"/>
          </a:xfrm>
        </p:grpSpPr>
        <p:sp>
          <p:nvSpPr>
            <p:cNvPr id="19467" name="TextBox 13"/>
            <p:cNvSpPr txBox="1">
              <a:spLocks noChangeArrowheads="1"/>
            </p:cNvSpPr>
            <p:nvPr/>
          </p:nvSpPr>
          <p:spPr bwMode="auto">
            <a:xfrm>
              <a:off x="8563815" y="2225332"/>
              <a:ext cx="12573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万隆会议</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8" name="TextBox 13"/>
            <p:cNvSpPr txBox="1">
              <a:spLocks noChangeArrowheads="1"/>
            </p:cNvSpPr>
            <p:nvPr/>
          </p:nvSpPr>
          <p:spPr bwMode="auto">
            <a:xfrm>
              <a:off x="7713663" y="2566988"/>
              <a:ext cx="33226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1200">
                  <a:solidFill>
                    <a:srgbClr val="445469"/>
                  </a:solidFill>
                  <a:latin typeface="Arial" panose="020B0604020202020204" pitchFamily="34" charset="0"/>
                  <a:ea typeface="微软雅黑" panose="020B0503020204020204" pitchFamily="34" charset="-122"/>
                  <a:sym typeface="Arial" panose="020B0604020202020204" pitchFamily="34" charset="0"/>
                </a:rPr>
                <a:t>1955</a:t>
              </a:r>
              <a:r>
                <a:rPr lang="zh-CN" altLang="en-US" sz="1200">
                  <a:solidFill>
                    <a:srgbClr val="445469"/>
                  </a:solidFill>
                  <a:latin typeface="Arial" panose="020B0604020202020204" pitchFamily="34" charset="0"/>
                  <a:ea typeface="微软雅黑" panose="020B0503020204020204" pitchFamily="34" charset="-122"/>
                  <a:sym typeface="Arial" panose="020B0604020202020204" pitchFamily="34" charset="0"/>
                </a:rPr>
                <a:t>年周恩来在万隆会议中提出“求同存异”方针，在社会制度不同的亚非国家之间架设起了友好相处的桥梁。</a:t>
              </a:r>
            </a:p>
          </p:txBody>
        </p:sp>
        <p:pic>
          <p:nvPicPr>
            <p:cNvPr id="19476"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117475"/>
              <a:ext cx="2625725"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
            <a:extLst>
              <a:ext uri="{FF2B5EF4-FFF2-40B4-BE49-F238E27FC236}">
                <a16:creationId xmlns:a16="http://schemas.microsoft.com/office/drawing/2014/main" id="{F58B8848-164C-40F5-9AAF-BDE24BAAA816}"/>
              </a:ext>
            </a:extLst>
          </p:cNvPr>
          <p:cNvGrpSpPr/>
          <p:nvPr/>
        </p:nvGrpSpPr>
        <p:grpSpPr>
          <a:xfrm>
            <a:off x="1016000" y="3413125"/>
            <a:ext cx="2518280" cy="2619427"/>
            <a:chOff x="1016000" y="3413125"/>
            <a:chExt cx="2518280" cy="2619427"/>
          </a:xfrm>
        </p:grpSpPr>
        <p:sp>
          <p:nvSpPr>
            <p:cNvPr id="19469" name="TextBox 13"/>
            <p:cNvSpPr txBox="1">
              <a:spLocks noChangeArrowheads="1"/>
            </p:cNvSpPr>
            <p:nvPr/>
          </p:nvSpPr>
          <p:spPr bwMode="auto">
            <a:xfrm>
              <a:off x="1185088" y="5343525"/>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buFont typeface="Arial" panose="020B0604020202020204" pitchFamily="34" charset="0"/>
                <a:buNone/>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恢复联合国合法席位</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0" name="TextBox 13"/>
            <p:cNvSpPr txBox="1">
              <a:spLocks noChangeArrowheads="1"/>
            </p:cNvSpPr>
            <p:nvPr/>
          </p:nvSpPr>
          <p:spPr bwMode="auto">
            <a:xfrm>
              <a:off x="1094293" y="5664252"/>
              <a:ext cx="24399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1971</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10</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月，中国恢复在联合国的合法席位。</a:t>
              </a:r>
            </a:p>
          </p:txBody>
        </p:sp>
        <p:pic>
          <p:nvPicPr>
            <p:cNvPr id="19477"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3413125"/>
              <a:ext cx="2354263"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3">
            <a:extLst>
              <a:ext uri="{FF2B5EF4-FFF2-40B4-BE49-F238E27FC236}">
                <a16:creationId xmlns:a16="http://schemas.microsoft.com/office/drawing/2014/main" id="{CA2D7AD1-C41B-47D5-84AA-FECE4CA1B2A6}"/>
              </a:ext>
            </a:extLst>
          </p:cNvPr>
          <p:cNvGrpSpPr/>
          <p:nvPr/>
        </p:nvGrpSpPr>
        <p:grpSpPr>
          <a:xfrm>
            <a:off x="8010525" y="3241675"/>
            <a:ext cx="2635661" cy="2562411"/>
            <a:chOff x="8010525" y="3241675"/>
            <a:chExt cx="2635661" cy="2562411"/>
          </a:xfrm>
        </p:grpSpPr>
        <p:sp>
          <p:nvSpPr>
            <p:cNvPr id="19471" name="TextBox 13"/>
            <p:cNvSpPr txBox="1">
              <a:spLocks noChangeArrowheads="1"/>
            </p:cNvSpPr>
            <p:nvPr/>
          </p:nvSpPr>
          <p:spPr bwMode="auto">
            <a:xfrm>
              <a:off x="8693561" y="5068134"/>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尼克松访华</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2" name="TextBox 13"/>
            <p:cNvSpPr txBox="1">
              <a:spLocks noChangeArrowheads="1"/>
            </p:cNvSpPr>
            <p:nvPr/>
          </p:nvSpPr>
          <p:spPr bwMode="auto">
            <a:xfrm>
              <a:off x="8087920" y="5435786"/>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buFont typeface="Arial" panose="020B0604020202020204" pitchFamily="34" charset="0"/>
                <a:buNone/>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1972</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年尼克松访华，中美关系开始走向正常化</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478"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0525" y="3241675"/>
              <a:ext cx="227330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000" fill="hold"/>
                                        <p:tgtEl>
                                          <p:spTgt spid="5"/>
                                        </p:tgtEl>
                                        <p:attrNameLst>
                                          <p:attrName>ppt_x</p:attrName>
                                        </p:attrNameLst>
                                      </p:cBhvr>
                                      <p:tavLst>
                                        <p:tav tm="0">
                                          <p:val>
                                            <p:strVal val="0-#ppt_w/2"/>
                                          </p:val>
                                        </p:tav>
                                        <p:tav tm="100000">
                                          <p:val>
                                            <p:strVal val="#ppt_x"/>
                                          </p:val>
                                        </p:tav>
                                      </p:tavLst>
                                    </p:anim>
                                    <p:anim calcmode="lin" valueType="num">
                                      <p:cBhvr additive="base">
                                        <p:cTn id="2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E267B36-1367-489B-AD8C-081F46BECE1A}"/>
              </a:ext>
            </a:extLst>
          </p:cNvPr>
          <p:cNvGrpSpPr/>
          <p:nvPr/>
        </p:nvGrpSpPr>
        <p:grpSpPr>
          <a:xfrm>
            <a:off x="1925638" y="1238250"/>
            <a:ext cx="7542212" cy="4376738"/>
            <a:chOff x="1925638" y="1238250"/>
            <a:chExt cx="7542212" cy="4376738"/>
          </a:xfrm>
        </p:grpSpPr>
        <p:pic>
          <p:nvPicPr>
            <p:cNvPr id="8195" name="图片 3"/>
            <p:cNvPicPr>
              <a:picLocks noChangeAspect="1"/>
            </p:cNvPicPr>
            <p:nvPr/>
          </p:nvPicPr>
          <p:blipFill>
            <a:blip r:embed="rId3"/>
            <a:stretch>
              <a:fillRect/>
            </a:stretch>
          </p:blipFill>
          <p:spPr>
            <a:xfrm>
              <a:off x="1925638" y="1238250"/>
              <a:ext cx="3675062" cy="4376738"/>
            </a:xfrm>
            <a:prstGeom prst="rect">
              <a:avLst/>
            </a:prstGeom>
            <a:noFill/>
            <a:ln w="9525">
              <a:noFill/>
            </a:ln>
          </p:spPr>
        </p:pic>
        <p:pic>
          <p:nvPicPr>
            <p:cNvPr id="8196" name="图片 8"/>
            <p:cNvPicPr>
              <a:picLocks noChangeAspect="1"/>
            </p:cNvPicPr>
            <p:nvPr/>
          </p:nvPicPr>
          <p:blipFill>
            <a:blip r:embed="rId4"/>
            <a:stretch>
              <a:fillRect/>
            </a:stretch>
          </p:blipFill>
          <p:spPr>
            <a:xfrm>
              <a:off x="9144000" y="3898900"/>
              <a:ext cx="287338" cy="287338"/>
            </a:xfrm>
            <a:prstGeom prst="rect">
              <a:avLst/>
            </a:prstGeom>
            <a:noFill/>
            <a:ln w="9525">
              <a:noFill/>
            </a:ln>
          </p:spPr>
        </p:pic>
        <p:sp>
          <p:nvSpPr>
            <p:cNvPr id="8197" name="TextBox 6"/>
            <p:cNvSpPr txBox="1"/>
            <p:nvPr/>
          </p:nvSpPr>
          <p:spPr>
            <a:xfrm>
              <a:off x="5265738" y="2212975"/>
              <a:ext cx="4202112" cy="1198880"/>
            </a:xfrm>
            <a:prstGeom prst="rect">
              <a:avLst/>
            </a:prstGeom>
            <a:noFill/>
            <a:ln w="9525">
              <a:noFill/>
            </a:ln>
          </p:spPr>
          <p:txBody>
            <a:bodyPr>
              <a:spAutoFit/>
            </a:bodyPr>
            <a:lstStyle/>
            <a:p>
              <a:r>
                <a:rPr lang="zh-CN" altLang="en-US" sz="7200" dirty="0">
                  <a:latin typeface="华文行楷" panose="02010800040101010101" pitchFamily="2" charset="-122"/>
                  <a:ea typeface="华文行楷" panose="02010800040101010101" pitchFamily="2" charset="-122"/>
                </a:rPr>
                <a:t>改革开放</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45"/>
          <p:cNvGrpSpPr/>
          <p:nvPr/>
        </p:nvGrpSpPr>
        <p:grpSpPr>
          <a:xfrm>
            <a:off x="7054850" y="2771775"/>
            <a:ext cx="4321175" cy="461963"/>
            <a:chOff x="0" y="0"/>
            <a:chExt cx="4320742" cy="461665"/>
          </a:xfrm>
        </p:grpSpPr>
        <p:sp>
          <p:nvSpPr>
            <p:cNvPr id="9238" name="TextBox 2"/>
            <p:cNvSpPr txBox="1"/>
            <p:nvPr/>
          </p:nvSpPr>
          <p:spPr>
            <a:xfrm>
              <a:off x="1339362" y="0"/>
              <a:ext cx="2981380" cy="368062"/>
            </a:xfrm>
            <a:prstGeom prst="rect">
              <a:avLst/>
            </a:prstGeom>
            <a:noFill/>
            <a:ln w="9525">
              <a:noFill/>
            </a:ln>
          </p:spPr>
          <p:txBody>
            <a:bodyPr>
              <a:spAutoFit/>
            </a:bodyPr>
            <a:lstStyle/>
            <a:p>
              <a:pPr>
                <a:buFont typeface="Arial" panose="020B0604020202020204" pitchFamily="34" charset="0"/>
              </a:pPr>
              <a:r>
                <a:rPr lang="zh-CN" altLang="en-US" b="1" dirty="0">
                  <a:latin typeface="楷体" panose="02010609060101010101" pitchFamily="49" charset="-122"/>
                  <a:ea typeface="楷体" panose="02010609060101010101" pitchFamily="49" charset="-122"/>
                </a:rPr>
                <a:t>改革开放的背景</a:t>
              </a:r>
            </a:p>
          </p:txBody>
        </p:sp>
        <p:sp>
          <p:nvSpPr>
            <p:cNvPr id="9239" name="文本框 47"/>
            <p:cNvSpPr txBox="1"/>
            <p:nvPr/>
          </p:nvSpPr>
          <p:spPr>
            <a:xfrm>
              <a:off x="619108" y="0"/>
              <a:ext cx="720254" cy="369332"/>
            </a:xfrm>
            <a:prstGeom prst="rect">
              <a:avLst/>
            </a:prstGeom>
            <a:noFill/>
            <a:ln w="9525">
              <a:noFill/>
            </a:ln>
          </p:spPr>
          <p:txBody>
            <a:bodyPr>
              <a:spAutoFit/>
            </a:bodyPr>
            <a:lstStyle/>
            <a:p>
              <a:pPr algn="ctr">
                <a:buFont typeface="Arial" panose="020B0604020202020204" pitchFamily="34" charset="0"/>
              </a:pPr>
              <a:r>
                <a:rPr lang="zh-CN" altLang="en-US" b="1" dirty="0">
                  <a:solidFill>
                    <a:srgbClr val="2F2F2F"/>
                  </a:solidFill>
                  <a:latin typeface="楷体" panose="02010609060101010101" pitchFamily="49" charset="-122"/>
                  <a:ea typeface="楷体" panose="02010609060101010101" pitchFamily="49" charset="-122"/>
                </a:rPr>
                <a:t>壹</a:t>
              </a:r>
            </a:p>
          </p:txBody>
        </p:sp>
        <p:pic>
          <p:nvPicPr>
            <p:cNvPr id="9240" name="图片 48"/>
            <p:cNvPicPr>
              <a:picLocks noChangeAspect="1"/>
            </p:cNvPicPr>
            <p:nvPr/>
          </p:nvPicPr>
          <p:blipFill>
            <a:blip r:embed="rId2"/>
            <a:stretch>
              <a:fillRect/>
            </a:stretch>
          </p:blipFill>
          <p:spPr>
            <a:xfrm>
              <a:off x="0" y="119393"/>
              <a:ext cx="662634" cy="342272"/>
            </a:xfrm>
            <a:prstGeom prst="rect">
              <a:avLst/>
            </a:prstGeom>
            <a:noFill/>
            <a:ln w="9525">
              <a:noFill/>
            </a:ln>
          </p:spPr>
        </p:pic>
        <p:sp>
          <p:nvSpPr>
            <p:cNvPr id="9241" name="流程图: 联系 49"/>
            <p:cNvSpPr/>
            <p:nvPr/>
          </p:nvSpPr>
          <p:spPr>
            <a:xfrm>
              <a:off x="1233069" y="177685"/>
              <a:ext cx="106293" cy="106293"/>
            </a:xfrm>
            <a:prstGeom prst="flowChartConnector">
              <a:avLst/>
            </a:prstGeom>
            <a:solidFill>
              <a:srgbClr val="2F2F2F"/>
            </a:solidFill>
            <a:ln w="9525">
              <a:noFill/>
            </a:ln>
          </p:spPr>
          <p:txBody>
            <a:bodyPr anchor="ctr"/>
            <a:lstStyle/>
            <a:p>
              <a:pPr algn="ctr">
                <a:buFont typeface="Arial" panose="020B0604020202020204" pitchFamily="34" charset="0"/>
              </a:pPr>
              <a:endParaRPr lang="zh-CN" altLang="en-US" dirty="0">
                <a:solidFill>
                  <a:srgbClr val="FFFFFF"/>
                </a:solidFill>
                <a:latin typeface="Calibri" panose="020F0502020204030204" pitchFamily="34" charset="0"/>
              </a:endParaRPr>
            </a:p>
          </p:txBody>
        </p:sp>
      </p:grpSp>
      <p:grpSp>
        <p:nvGrpSpPr>
          <p:cNvPr id="9219" name="组合 50"/>
          <p:cNvGrpSpPr/>
          <p:nvPr/>
        </p:nvGrpSpPr>
        <p:grpSpPr>
          <a:xfrm>
            <a:off x="7054850" y="4829493"/>
            <a:ext cx="4321175" cy="645160"/>
            <a:chOff x="0" y="0"/>
            <a:chExt cx="4320742" cy="644745"/>
          </a:xfrm>
        </p:grpSpPr>
        <p:sp>
          <p:nvSpPr>
            <p:cNvPr id="9234" name="TextBox 2"/>
            <p:cNvSpPr txBox="1"/>
            <p:nvPr/>
          </p:nvSpPr>
          <p:spPr>
            <a:xfrm>
              <a:off x="1339362" y="0"/>
              <a:ext cx="2981380" cy="644745"/>
            </a:xfrm>
            <a:prstGeom prst="rect">
              <a:avLst/>
            </a:prstGeom>
            <a:noFill/>
            <a:ln w="9525">
              <a:noFill/>
            </a:ln>
          </p:spPr>
          <p:txBody>
            <a:bodyPr>
              <a:spAutoFit/>
            </a:bodyPr>
            <a:lstStyle/>
            <a:p>
              <a:pPr>
                <a:buFont typeface="Arial" panose="020B0604020202020204" pitchFamily="34" charset="0"/>
              </a:pPr>
              <a:r>
                <a:rPr lang="zh-CN" altLang="en-US" b="1" dirty="0">
                  <a:latin typeface="楷体" panose="02010609060101010101" pitchFamily="49" charset="-122"/>
                  <a:ea typeface="楷体" panose="02010609060101010101" pitchFamily="49" charset="-122"/>
                  <a:sym typeface="+mn-ea"/>
                </a:rPr>
                <a:t>十九大对新时期改革开放的总结与展望</a:t>
              </a:r>
              <a:endParaRPr lang="zh-CN" altLang="en-US" b="1" dirty="0">
                <a:latin typeface="楷体" panose="02010609060101010101" pitchFamily="49" charset="-122"/>
                <a:ea typeface="楷体" panose="02010609060101010101" pitchFamily="49" charset="-122"/>
              </a:endParaRPr>
            </a:p>
          </p:txBody>
        </p:sp>
        <p:sp>
          <p:nvSpPr>
            <p:cNvPr id="9235" name="文本框 52"/>
            <p:cNvSpPr txBox="1"/>
            <p:nvPr/>
          </p:nvSpPr>
          <p:spPr>
            <a:xfrm>
              <a:off x="619108" y="0"/>
              <a:ext cx="720254" cy="368063"/>
            </a:xfrm>
            <a:prstGeom prst="rect">
              <a:avLst/>
            </a:prstGeom>
            <a:noFill/>
            <a:ln w="9525">
              <a:noFill/>
            </a:ln>
          </p:spPr>
          <p:txBody>
            <a:bodyPr>
              <a:spAutoFit/>
            </a:bodyPr>
            <a:lstStyle/>
            <a:p>
              <a:pPr algn="ctr">
                <a:buFont typeface="Arial" panose="020B0604020202020204" pitchFamily="34" charset="0"/>
              </a:pPr>
              <a:r>
                <a:rPr lang="zh-CN" altLang="en-US" b="1" dirty="0">
                  <a:solidFill>
                    <a:srgbClr val="2F2F2F"/>
                  </a:solidFill>
                  <a:latin typeface="楷体" panose="02010609060101010101" pitchFamily="49" charset="-122"/>
                  <a:ea typeface="楷体" panose="02010609060101010101" pitchFamily="49" charset="-122"/>
                </a:rPr>
                <a:t>肆</a:t>
              </a:r>
            </a:p>
          </p:txBody>
        </p:sp>
        <p:pic>
          <p:nvPicPr>
            <p:cNvPr id="9236" name="图片 53"/>
            <p:cNvPicPr>
              <a:picLocks noChangeAspect="1"/>
            </p:cNvPicPr>
            <p:nvPr/>
          </p:nvPicPr>
          <p:blipFill>
            <a:blip r:embed="rId2"/>
            <a:stretch>
              <a:fillRect/>
            </a:stretch>
          </p:blipFill>
          <p:spPr>
            <a:xfrm>
              <a:off x="0" y="119393"/>
              <a:ext cx="662634" cy="342272"/>
            </a:xfrm>
            <a:prstGeom prst="rect">
              <a:avLst/>
            </a:prstGeom>
            <a:noFill/>
            <a:ln w="9525">
              <a:noFill/>
            </a:ln>
          </p:spPr>
        </p:pic>
        <p:sp>
          <p:nvSpPr>
            <p:cNvPr id="9237" name="流程图: 联系 54"/>
            <p:cNvSpPr/>
            <p:nvPr/>
          </p:nvSpPr>
          <p:spPr>
            <a:xfrm>
              <a:off x="1233069" y="177685"/>
              <a:ext cx="106293" cy="106293"/>
            </a:xfrm>
            <a:prstGeom prst="flowChartConnector">
              <a:avLst/>
            </a:prstGeom>
            <a:solidFill>
              <a:srgbClr val="2F2F2F"/>
            </a:solidFill>
            <a:ln w="9525">
              <a:noFill/>
            </a:ln>
          </p:spPr>
          <p:txBody>
            <a:bodyPr anchor="ctr"/>
            <a:lstStyle/>
            <a:p>
              <a:pPr algn="ctr">
                <a:buFont typeface="Arial" panose="020B0604020202020204" pitchFamily="34" charset="0"/>
              </a:pPr>
              <a:endParaRPr lang="zh-CN" altLang="en-US" dirty="0">
                <a:solidFill>
                  <a:srgbClr val="FFFFFF"/>
                </a:solidFill>
                <a:latin typeface="Calibri" panose="020F0502020204030204" pitchFamily="34" charset="0"/>
              </a:endParaRPr>
            </a:p>
          </p:txBody>
        </p:sp>
      </p:grpSp>
      <p:grpSp>
        <p:nvGrpSpPr>
          <p:cNvPr id="9220" name="组合 55"/>
          <p:cNvGrpSpPr/>
          <p:nvPr/>
        </p:nvGrpSpPr>
        <p:grpSpPr>
          <a:xfrm>
            <a:off x="7054850" y="3446463"/>
            <a:ext cx="4321175" cy="461962"/>
            <a:chOff x="0" y="0"/>
            <a:chExt cx="4320742" cy="461665"/>
          </a:xfrm>
        </p:grpSpPr>
        <p:sp>
          <p:nvSpPr>
            <p:cNvPr id="9230" name="TextBox 2"/>
            <p:cNvSpPr txBox="1"/>
            <p:nvPr/>
          </p:nvSpPr>
          <p:spPr>
            <a:xfrm>
              <a:off x="1339362" y="0"/>
              <a:ext cx="2981380" cy="368063"/>
            </a:xfrm>
            <a:prstGeom prst="rect">
              <a:avLst/>
            </a:prstGeom>
            <a:noFill/>
            <a:ln w="9525">
              <a:noFill/>
            </a:ln>
          </p:spPr>
          <p:txBody>
            <a:bodyPr>
              <a:spAutoFit/>
            </a:bodyPr>
            <a:lstStyle/>
            <a:p>
              <a:pPr>
                <a:buFont typeface="Arial" panose="020B0604020202020204" pitchFamily="34" charset="0"/>
              </a:pPr>
              <a:r>
                <a:rPr lang="zh-CN" altLang="en-US" b="1" dirty="0">
                  <a:latin typeface="楷体" panose="02010609060101010101" pitchFamily="49" charset="-122"/>
                  <a:ea typeface="楷体" panose="02010609060101010101" pitchFamily="49" charset="-122"/>
                </a:rPr>
                <a:t>对外开放简介</a:t>
              </a:r>
            </a:p>
          </p:txBody>
        </p:sp>
        <p:sp>
          <p:nvSpPr>
            <p:cNvPr id="9231" name="文本框 57"/>
            <p:cNvSpPr txBox="1"/>
            <p:nvPr/>
          </p:nvSpPr>
          <p:spPr>
            <a:xfrm>
              <a:off x="619108" y="0"/>
              <a:ext cx="720254" cy="368063"/>
            </a:xfrm>
            <a:prstGeom prst="rect">
              <a:avLst/>
            </a:prstGeom>
            <a:noFill/>
            <a:ln w="9525">
              <a:noFill/>
            </a:ln>
          </p:spPr>
          <p:txBody>
            <a:bodyPr>
              <a:spAutoFit/>
            </a:bodyPr>
            <a:lstStyle/>
            <a:p>
              <a:pPr algn="ctr">
                <a:buFont typeface="Arial" panose="020B0604020202020204" pitchFamily="34" charset="0"/>
              </a:pPr>
              <a:r>
                <a:rPr lang="zh-CN" altLang="en-US" b="1" dirty="0">
                  <a:solidFill>
                    <a:srgbClr val="2F2F2F"/>
                  </a:solidFill>
                  <a:latin typeface="楷体" panose="02010609060101010101" pitchFamily="49" charset="-122"/>
                  <a:ea typeface="楷体" panose="02010609060101010101" pitchFamily="49" charset="-122"/>
                </a:rPr>
                <a:t>贰</a:t>
              </a:r>
            </a:p>
          </p:txBody>
        </p:sp>
        <p:pic>
          <p:nvPicPr>
            <p:cNvPr id="9232" name="图片 58"/>
            <p:cNvPicPr>
              <a:picLocks noChangeAspect="1"/>
            </p:cNvPicPr>
            <p:nvPr/>
          </p:nvPicPr>
          <p:blipFill>
            <a:blip r:embed="rId2"/>
            <a:stretch>
              <a:fillRect/>
            </a:stretch>
          </p:blipFill>
          <p:spPr>
            <a:xfrm>
              <a:off x="0" y="119393"/>
              <a:ext cx="662634" cy="342272"/>
            </a:xfrm>
            <a:prstGeom prst="rect">
              <a:avLst/>
            </a:prstGeom>
            <a:noFill/>
            <a:ln w="9525">
              <a:noFill/>
            </a:ln>
          </p:spPr>
        </p:pic>
        <p:sp>
          <p:nvSpPr>
            <p:cNvPr id="9233" name="流程图: 联系 59"/>
            <p:cNvSpPr/>
            <p:nvPr/>
          </p:nvSpPr>
          <p:spPr>
            <a:xfrm>
              <a:off x="1233069" y="177685"/>
              <a:ext cx="106293" cy="106293"/>
            </a:xfrm>
            <a:prstGeom prst="flowChartConnector">
              <a:avLst/>
            </a:prstGeom>
            <a:solidFill>
              <a:srgbClr val="2F2F2F"/>
            </a:solidFill>
            <a:ln w="9525">
              <a:noFill/>
            </a:ln>
          </p:spPr>
          <p:txBody>
            <a:bodyPr anchor="ctr"/>
            <a:lstStyle/>
            <a:p>
              <a:pPr algn="ctr">
                <a:buFont typeface="Arial" panose="020B0604020202020204" pitchFamily="34" charset="0"/>
              </a:pPr>
              <a:endParaRPr lang="zh-CN" altLang="en-US" dirty="0">
                <a:solidFill>
                  <a:srgbClr val="FFFFFF"/>
                </a:solidFill>
                <a:latin typeface="Calibri" panose="020F0502020204030204" pitchFamily="34" charset="0"/>
              </a:endParaRPr>
            </a:p>
          </p:txBody>
        </p:sp>
      </p:grpSp>
      <p:grpSp>
        <p:nvGrpSpPr>
          <p:cNvPr id="9221" name="组合 60"/>
          <p:cNvGrpSpPr/>
          <p:nvPr/>
        </p:nvGrpSpPr>
        <p:grpSpPr>
          <a:xfrm>
            <a:off x="7054850" y="4119245"/>
            <a:ext cx="4321175" cy="461963"/>
            <a:chOff x="0" y="0"/>
            <a:chExt cx="4320742" cy="461665"/>
          </a:xfrm>
        </p:grpSpPr>
        <p:sp>
          <p:nvSpPr>
            <p:cNvPr id="9226" name="TextBox 2"/>
            <p:cNvSpPr txBox="1"/>
            <p:nvPr/>
          </p:nvSpPr>
          <p:spPr>
            <a:xfrm>
              <a:off x="1339362" y="0"/>
              <a:ext cx="2981380" cy="368062"/>
            </a:xfrm>
            <a:prstGeom prst="rect">
              <a:avLst/>
            </a:prstGeom>
            <a:noFill/>
            <a:ln w="9525">
              <a:noFill/>
            </a:ln>
          </p:spPr>
          <p:txBody>
            <a:bodyPr>
              <a:spAutoFit/>
            </a:bodyPr>
            <a:lstStyle/>
            <a:p>
              <a:pPr>
                <a:buFont typeface="Arial" panose="020B0604020202020204" pitchFamily="34" charset="0"/>
              </a:pPr>
              <a:r>
                <a:rPr lang="zh-CN" altLang="en-US" b="1" dirty="0">
                  <a:latin typeface="楷体" panose="02010609060101010101" pitchFamily="49" charset="-122"/>
                  <a:ea typeface="楷体" panose="02010609060101010101" pitchFamily="49" charset="-122"/>
                </a:rPr>
                <a:t>改革开放的意义</a:t>
              </a:r>
            </a:p>
          </p:txBody>
        </p:sp>
        <p:sp>
          <p:nvSpPr>
            <p:cNvPr id="9227" name="文本框 62"/>
            <p:cNvSpPr txBox="1"/>
            <p:nvPr/>
          </p:nvSpPr>
          <p:spPr>
            <a:xfrm>
              <a:off x="619108" y="0"/>
              <a:ext cx="720254" cy="368062"/>
            </a:xfrm>
            <a:prstGeom prst="rect">
              <a:avLst/>
            </a:prstGeom>
            <a:noFill/>
            <a:ln w="9525">
              <a:noFill/>
            </a:ln>
          </p:spPr>
          <p:txBody>
            <a:bodyPr>
              <a:spAutoFit/>
            </a:bodyPr>
            <a:lstStyle/>
            <a:p>
              <a:pPr algn="ctr">
                <a:buFont typeface="Arial" panose="020B0604020202020204" pitchFamily="34" charset="0"/>
              </a:pPr>
              <a:r>
                <a:rPr lang="zh-CN" altLang="en-US" b="1" dirty="0">
                  <a:solidFill>
                    <a:srgbClr val="2F2F2F"/>
                  </a:solidFill>
                  <a:latin typeface="楷体" panose="02010609060101010101" pitchFamily="49" charset="-122"/>
                  <a:ea typeface="楷体" panose="02010609060101010101" pitchFamily="49" charset="-122"/>
                </a:rPr>
                <a:t>叁</a:t>
              </a:r>
            </a:p>
          </p:txBody>
        </p:sp>
        <p:pic>
          <p:nvPicPr>
            <p:cNvPr id="9228" name="图片 63"/>
            <p:cNvPicPr>
              <a:picLocks noChangeAspect="1"/>
            </p:cNvPicPr>
            <p:nvPr/>
          </p:nvPicPr>
          <p:blipFill>
            <a:blip r:embed="rId2"/>
            <a:stretch>
              <a:fillRect/>
            </a:stretch>
          </p:blipFill>
          <p:spPr>
            <a:xfrm>
              <a:off x="0" y="119393"/>
              <a:ext cx="662634" cy="342272"/>
            </a:xfrm>
            <a:prstGeom prst="rect">
              <a:avLst/>
            </a:prstGeom>
            <a:noFill/>
            <a:ln w="9525">
              <a:noFill/>
            </a:ln>
          </p:spPr>
        </p:pic>
        <p:sp>
          <p:nvSpPr>
            <p:cNvPr id="9229" name="流程图: 联系 64"/>
            <p:cNvSpPr/>
            <p:nvPr/>
          </p:nvSpPr>
          <p:spPr>
            <a:xfrm>
              <a:off x="1233069" y="177685"/>
              <a:ext cx="106293" cy="106293"/>
            </a:xfrm>
            <a:prstGeom prst="flowChartConnector">
              <a:avLst/>
            </a:prstGeom>
            <a:solidFill>
              <a:srgbClr val="2F2F2F"/>
            </a:solidFill>
            <a:ln w="9525">
              <a:noFill/>
            </a:ln>
          </p:spPr>
          <p:txBody>
            <a:bodyPr anchor="ctr"/>
            <a:lstStyle/>
            <a:p>
              <a:pPr algn="ctr">
                <a:buFont typeface="Arial" panose="020B0604020202020204" pitchFamily="34" charset="0"/>
              </a:pPr>
              <a:endParaRPr lang="zh-CN" altLang="en-US" dirty="0">
                <a:solidFill>
                  <a:srgbClr val="FFFFFF"/>
                </a:solidFill>
                <a:latin typeface="Calibri" panose="020F0502020204030204" pitchFamily="34" charset="0"/>
              </a:endParaRPr>
            </a:p>
          </p:txBody>
        </p:sp>
      </p:grpSp>
      <p:grpSp>
        <p:nvGrpSpPr>
          <p:cNvPr id="9222" name="组合 65"/>
          <p:cNvGrpSpPr/>
          <p:nvPr/>
        </p:nvGrpSpPr>
        <p:grpSpPr>
          <a:xfrm>
            <a:off x="9840913" y="0"/>
            <a:ext cx="971550" cy="1828800"/>
            <a:chOff x="0" y="0"/>
            <a:chExt cx="971550" cy="1828800"/>
          </a:xfrm>
        </p:grpSpPr>
        <p:sp>
          <p:nvSpPr>
            <p:cNvPr id="9224" name="矩形 66"/>
            <p:cNvSpPr/>
            <p:nvPr/>
          </p:nvSpPr>
          <p:spPr>
            <a:xfrm>
              <a:off x="0" y="0"/>
              <a:ext cx="971550" cy="1828800"/>
            </a:xfrm>
            <a:prstGeom prst="rect">
              <a:avLst/>
            </a:prstGeom>
            <a:solidFill>
              <a:srgbClr val="2F2F2F"/>
            </a:solidFill>
            <a:ln w="9525">
              <a:noFill/>
            </a:ln>
          </p:spPr>
          <p:txBody>
            <a:bodyPr anchor="ctr"/>
            <a:lstStyle/>
            <a:p>
              <a:pPr algn="ctr">
                <a:buFont typeface="Arial" panose="020B0604020202020204" pitchFamily="34" charset="0"/>
              </a:pPr>
              <a:endParaRPr lang="zh-CN" altLang="en-US" dirty="0">
                <a:solidFill>
                  <a:srgbClr val="FFFFFF"/>
                </a:solidFill>
                <a:latin typeface="Calibri" panose="020F0502020204030204" pitchFamily="34" charset="0"/>
              </a:endParaRPr>
            </a:p>
          </p:txBody>
        </p:sp>
        <p:sp>
          <p:nvSpPr>
            <p:cNvPr id="9225" name="文本框 67"/>
            <p:cNvSpPr txBox="1"/>
            <p:nvPr/>
          </p:nvSpPr>
          <p:spPr>
            <a:xfrm>
              <a:off x="0" y="382250"/>
              <a:ext cx="720254" cy="1446550"/>
            </a:xfrm>
            <a:prstGeom prst="rect">
              <a:avLst/>
            </a:prstGeom>
            <a:noFill/>
            <a:ln w="9525">
              <a:noFill/>
            </a:ln>
          </p:spPr>
          <p:txBody>
            <a:bodyPr>
              <a:spAutoFit/>
            </a:bodyPr>
            <a:lstStyle/>
            <a:p>
              <a:pPr algn="ctr">
                <a:buFont typeface="Arial" panose="020B0604020202020204" pitchFamily="34" charset="0"/>
              </a:pPr>
              <a:r>
                <a:rPr lang="zh-CN" altLang="en-US" sz="4400" dirty="0">
                  <a:solidFill>
                    <a:schemeClr val="bg1"/>
                  </a:solidFill>
                  <a:latin typeface="华文行楷" panose="02010800040101010101" pitchFamily="2" charset="-122"/>
                  <a:ea typeface="华文行楷" panose="02010800040101010101" pitchFamily="2" charset="-122"/>
                </a:rPr>
                <a:t>目录</a:t>
              </a:r>
            </a:p>
          </p:txBody>
        </p:sp>
      </p:grpSp>
      <p:pic>
        <p:nvPicPr>
          <p:cNvPr id="9223" name="图片 25"/>
          <p:cNvPicPr>
            <a:picLocks noChangeAspect="1"/>
          </p:cNvPicPr>
          <p:nvPr/>
        </p:nvPicPr>
        <p:blipFill>
          <a:blip r:embed="rId3"/>
          <a:stretch>
            <a:fillRect/>
          </a:stretch>
        </p:blipFill>
        <p:spPr>
          <a:xfrm>
            <a:off x="-201612" y="3446463"/>
            <a:ext cx="5859462" cy="3411537"/>
          </a:xfrm>
          <a:prstGeom prst="rect">
            <a:avLst/>
          </a:prstGeom>
          <a:noFill/>
          <a:ln w="9525">
            <a:noFill/>
          </a:ln>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75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blinds(horizontal)">
                                      <p:cBhvr>
                                        <p:cTn id="12" dur="75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wipe(down)">
                                      <p:cBhvr>
                                        <p:cTn id="17" dur="750"/>
                                        <p:tgtEl>
                                          <p:spTgt spid="92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219"/>
                                        </p:tgtEl>
                                        <p:attrNameLst>
                                          <p:attrName>style.visibility</p:attrName>
                                        </p:attrNameLst>
                                      </p:cBhvr>
                                      <p:to>
                                        <p:strVal val="visible"/>
                                      </p:to>
                                    </p:set>
                                    <p:animEffect transition="in" filter="blinds(horizontal)">
                                      <p:cBhvr>
                                        <p:cTn id="22" dur="75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7038059-A347-4465-946B-B191310ACB44}"/>
              </a:ext>
            </a:extLst>
          </p:cNvPr>
          <p:cNvGrpSpPr/>
          <p:nvPr/>
        </p:nvGrpSpPr>
        <p:grpSpPr>
          <a:xfrm>
            <a:off x="759119" y="1424773"/>
            <a:ext cx="10331156" cy="3857625"/>
            <a:chOff x="759119" y="1424773"/>
            <a:chExt cx="10331156" cy="3857625"/>
          </a:xfrm>
        </p:grpSpPr>
        <p:sp>
          <p:nvSpPr>
            <p:cNvPr id="10243" name="矩形 2"/>
            <p:cNvSpPr/>
            <p:nvPr/>
          </p:nvSpPr>
          <p:spPr>
            <a:xfrm>
              <a:off x="6197600" y="3624263"/>
              <a:ext cx="4892675" cy="306705"/>
            </a:xfrm>
            <a:prstGeom prst="rect">
              <a:avLst/>
            </a:prstGeom>
            <a:noFill/>
            <a:ln w="9525">
              <a:noFill/>
            </a:ln>
          </p:spPr>
          <p:txBody>
            <a:bodyPr>
              <a:spAutoFit/>
            </a:bodyPr>
            <a:lstStyle/>
            <a:p>
              <a:pPr>
                <a:buFont typeface="Arial" panose="020B0604020202020204" pitchFamily="34" charset="0"/>
              </a:pPr>
              <a:endParaRPr lang="zh-CN" altLang="en-US" sz="1400" dirty="0">
                <a:latin typeface="微软雅黑" panose="020B0503020204020204" pitchFamily="34" charset="-122"/>
                <a:ea typeface="微软雅黑" panose="020B0503020204020204" pitchFamily="34" charset="-122"/>
              </a:endParaRPr>
            </a:p>
          </p:txBody>
        </p:sp>
        <p:pic>
          <p:nvPicPr>
            <p:cNvPr id="10245" name="图片 4"/>
            <p:cNvPicPr>
              <a:picLocks noChangeAspect="1"/>
            </p:cNvPicPr>
            <p:nvPr/>
          </p:nvPicPr>
          <p:blipFill>
            <a:blip r:embed="rId2"/>
            <a:srcRect t="10387" r="2299"/>
            <a:stretch>
              <a:fillRect/>
            </a:stretch>
          </p:blipFill>
          <p:spPr>
            <a:xfrm>
              <a:off x="6197600" y="2555875"/>
              <a:ext cx="3789363" cy="954088"/>
            </a:xfrm>
            <a:prstGeom prst="rect">
              <a:avLst/>
            </a:prstGeom>
            <a:noFill/>
            <a:ln w="9525">
              <a:noFill/>
            </a:ln>
          </p:spPr>
        </p:pic>
        <p:sp>
          <p:nvSpPr>
            <p:cNvPr id="10246" name="文本框 5"/>
            <p:cNvSpPr txBox="1"/>
            <p:nvPr/>
          </p:nvSpPr>
          <p:spPr>
            <a:xfrm>
              <a:off x="6582410" y="2736215"/>
              <a:ext cx="2164080" cy="368300"/>
            </a:xfrm>
            <a:prstGeom prst="rect">
              <a:avLst/>
            </a:prstGeom>
            <a:noFill/>
            <a:ln w="9525">
              <a:noFill/>
            </a:ln>
          </p:spPr>
          <p:txBody>
            <a:bodyPr wrap="square">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改革开放的背景</a:t>
              </a:r>
            </a:p>
          </p:txBody>
        </p:sp>
        <p:pic>
          <p:nvPicPr>
            <p:cNvPr id="10242" name="图片 1"/>
            <p:cNvPicPr>
              <a:picLocks noChangeAspect="1"/>
            </p:cNvPicPr>
            <p:nvPr/>
          </p:nvPicPr>
          <p:blipFill>
            <a:blip r:embed="rId3"/>
            <a:stretch>
              <a:fillRect/>
            </a:stretch>
          </p:blipFill>
          <p:spPr>
            <a:xfrm>
              <a:off x="759119" y="1424773"/>
              <a:ext cx="4851400" cy="3857625"/>
            </a:xfrm>
            <a:prstGeom prst="rect">
              <a:avLst/>
            </a:prstGeom>
            <a:noFill/>
            <a:ln w="9525">
              <a:noFill/>
            </a:ln>
          </p:spPr>
        </p:pic>
        <p:sp>
          <p:nvSpPr>
            <p:cNvPr id="3" name="文本框 2"/>
            <p:cNvSpPr txBox="1"/>
            <p:nvPr/>
          </p:nvSpPr>
          <p:spPr>
            <a:xfrm>
              <a:off x="3076231" y="2448134"/>
              <a:ext cx="835892" cy="2123658"/>
            </a:xfrm>
            <a:prstGeom prst="rect">
              <a:avLst/>
            </a:prstGeom>
            <a:noFill/>
          </p:spPr>
          <p:txBody>
            <a:bodyPr wrap="square" rtlCol="0">
              <a:spAutoFit/>
            </a:bodyPr>
            <a:lstStyle/>
            <a:p>
              <a:r>
                <a:rPr lang="zh-CN" altLang="en-US" sz="6600" dirty="0">
                  <a:latin typeface="隶书" pitchFamily="49" charset="-122"/>
                  <a:ea typeface="隶书" pitchFamily="49" charset="-122"/>
                </a:rPr>
                <a:t>壹</a:t>
              </a:r>
            </a:p>
            <a:p>
              <a:endParaRPr lang="zh-CN" altLang="en-US" sz="6600" dirty="0"/>
            </a:p>
          </p:txBody>
        </p:sp>
      </p:gr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a:stretch>
            <a:fillRect/>
          </a:stretch>
        </p:blipFill>
        <p:spPr>
          <a:xfrm>
            <a:off x="0" y="2414489"/>
            <a:ext cx="12192000" cy="4906962"/>
          </a:xfrm>
          <a:prstGeom prst="rect">
            <a:avLst/>
          </a:prstGeom>
          <a:noFill/>
          <a:ln w="9525">
            <a:noFill/>
          </a:ln>
        </p:spPr>
      </p:pic>
      <p:grpSp>
        <p:nvGrpSpPr>
          <p:cNvPr id="2" name="组合 1">
            <a:extLst>
              <a:ext uri="{FF2B5EF4-FFF2-40B4-BE49-F238E27FC236}">
                <a16:creationId xmlns:a16="http://schemas.microsoft.com/office/drawing/2014/main" id="{AC57E171-E5FA-4820-BDF1-1DE22441AF53}"/>
              </a:ext>
            </a:extLst>
          </p:cNvPr>
          <p:cNvGrpSpPr/>
          <p:nvPr/>
        </p:nvGrpSpPr>
        <p:grpSpPr>
          <a:xfrm>
            <a:off x="589552" y="574051"/>
            <a:ext cx="4101414" cy="3773523"/>
            <a:chOff x="589552" y="574051"/>
            <a:chExt cx="4101414" cy="3773523"/>
          </a:xfrm>
        </p:grpSpPr>
        <p:sp>
          <p:nvSpPr>
            <p:cNvPr id="11267" name="矩形 2"/>
            <p:cNvSpPr/>
            <p:nvPr/>
          </p:nvSpPr>
          <p:spPr>
            <a:xfrm>
              <a:off x="589552" y="1885361"/>
              <a:ext cx="3789362" cy="2462213"/>
            </a:xfrm>
            <a:prstGeom prst="rect">
              <a:avLst/>
            </a:prstGeom>
            <a:noFill/>
            <a:ln w="9525">
              <a:noFill/>
            </a:ln>
          </p:spPr>
          <p:txBody>
            <a:bodyPr wrap="square">
              <a:spAutoFit/>
            </a:bodyPr>
            <a:lstStyle/>
            <a:p>
              <a:pPr>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      1978年12月18日－22日，邓小平召开了党十一届三中全会。它是我党历史上具有深远意义的伟大转折。</a:t>
              </a:r>
            </a:p>
            <a:p>
              <a:pPr>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      以十一届三中全会为起点，中国人民进入了改革开放和社会主义现代化建设的新时期。从十一届三中全会开始，以邓小平为核心的党中央逐步开辟了一条建设中国特色社会主义的道路，40年来，中国人民沿着这条道路取得了举世瞩目的建设成就。会议揭开了中国社会主义改革开放的序幕。1978年12月中国开始走上改革开放的道路。</a:t>
              </a:r>
            </a:p>
          </p:txBody>
        </p:sp>
        <p:pic>
          <p:nvPicPr>
            <p:cNvPr id="11269" name="图片 4"/>
            <p:cNvPicPr>
              <a:picLocks noChangeAspect="1"/>
            </p:cNvPicPr>
            <p:nvPr/>
          </p:nvPicPr>
          <p:blipFill>
            <a:blip r:embed="rId3"/>
            <a:srcRect t="10387" r="2299"/>
            <a:stretch>
              <a:fillRect/>
            </a:stretch>
          </p:blipFill>
          <p:spPr>
            <a:xfrm>
              <a:off x="901603" y="574051"/>
              <a:ext cx="3789363" cy="954088"/>
            </a:xfrm>
            <a:prstGeom prst="rect">
              <a:avLst/>
            </a:prstGeom>
            <a:noFill/>
            <a:ln w="9525">
              <a:noFill/>
            </a:ln>
          </p:spPr>
        </p:pic>
        <p:sp>
          <p:nvSpPr>
            <p:cNvPr id="11270" name="文本框 5"/>
            <p:cNvSpPr txBox="1"/>
            <p:nvPr/>
          </p:nvSpPr>
          <p:spPr>
            <a:xfrm>
              <a:off x="1380510" y="758201"/>
              <a:ext cx="1657616" cy="368300"/>
            </a:xfrm>
            <a:prstGeom prst="rect">
              <a:avLst/>
            </a:prstGeom>
            <a:noFill/>
            <a:ln w="9525">
              <a:noFill/>
            </a:ln>
          </p:spPr>
          <p:txBody>
            <a:bodyPr>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政治背景</a:t>
              </a:r>
            </a:p>
          </p:txBody>
        </p:sp>
      </p:grpSp>
      <p:grpSp>
        <p:nvGrpSpPr>
          <p:cNvPr id="3" name="组合 2">
            <a:extLst>
              <a:ext uri="{FF2B5EF4-FFF2-40B4-BE49-F238E27FC236}">
                <a16:creationId xmlns:a16="http://schemas.microsoft.com/office/drawing/2014/main" id="{F0AC6422-E356-4134-8BA6-C8112E5BA2CB}"/>
              </a:ext>
            </a:extLst>
          </p:cNvPr>
          <p:cNvGrpSpPr/>
          <p:nvPr/>
        </p:nvGrpSpPr>
        <p:grpSpPr>
          <a:xfrm>
            <a:off x="7716401" y="569344"/>
            <a:ext cx="3789998" cy="2916177"/>
            <a:chOff x="7716401" y="569344"/>
            <a:chExt cx="3789998" cy="2916177"/>
          </a:xfrm>
        </p:grpSpPr>
        <p:grpSp>
          <p:nvGrpSpPr>
            <p:cNvPr id="9" name="组合 3"/>
            <p:cNvGrpSpPr/>
            <p:nvPr/>
          </p:nvGrpSpPr>
          <p:grpSpPr>
            <a:xfrm>
              <a:off x="7716401" y="569344"/>
              <a:ext cx="3789363" cy="954088"/>
              <a:chOff x="-170835" y="184390"/>
              <a:chExt cx="3788756" cy="955148"/>
            </a:xfrm>
          </p:grpSpPr>
          <p:pic>
            <p:nvPicPr>
              <p:cNvPr id="10" name="图片 4"/>
              <p:cNvPicPr>
                <a:picLocks noChangeAspect="1"/>
              </p:cNvPicPr>
              <p:nvPr/>
            </p:nvPicPr>
            <p:blipFill>
              <a:blip r:embed="rId3"/>
              <a:srcRect t="10387" r="2299"/>
              <a:stretch>
                <a:fillRect/>
              </a:stretch>
            </p:blipFill>
            <p:spPr>
              <a:xfrm>
                <a:off x="-170835" y="184390"/>
                <a:ext cx="3788756" cy="955148"/>
              </a:xfrm>
              <a:prstGeom prst="rect">
                <a:avLst/>
              </a:prstGeom>
              <a:noFill/>
              <a:ln w="9525">
                <a:noFill/>
              </a:ln>
            </p:spPr>
          </p:pic>
          <p:sp>
            <p:nvSpPr>
              <p:cNvPr id="11" name="文本框 5"/>
              <p:cNvSpPr txBox="1"/>
              <p:nvPr/>
            </p:nvSpPr>
            <p:spPr>
              <a:xfrm>
                <a:off x="237838" y="373457"/>
                <a:ext cx="1657350" cy="368709"/>
              </a:xfrm>
              <a:prstGeom prst="rect">
                <a:avLst/>
              </a:prstGeom>
              <a:noFill/>
              <a:ln w="9525">
                <a:noFill/>
              </a:ln>
            </p:spPr>
            <p:txBody>
              <a:bodyPr>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经济背景</a:t>
                </a:r>
              </a:p>
            </p:txBody>
          </p:sp>
        </p:grpSp>
        <p:sp>
          <p:nvSpPr>
            <p:cNvPr id="12" name="文本框 11"/>
            <p:cNvSpPr txBox="1"/>
            <p:nvPr/>
          </p:nvSpPr>
          <p:spPr>
            <a:xfrm>
              <a:off x="7813723" y="1885083"/>
              <a:ext cx="3692676" cy="1600438"/>
            </a:xfrm>
            <a:prstGeom prst="rect">
              <a:avLst/>
            </a:prstGeom>
            <a:noFill/>
            <a:ln w="9525">
              <a:noFill/>
            </a:ln>
          </p:spPr>
          <p:txBody>
            <a:bodyPr wrap="square">
              <a:spAutoFit/>
            </a:bodyPr>
            <a:lstStyle/>
            <a:p>
              <a:pPr algn="l">
                <a:buClrTx/>
                <a:buSzTx/>
                <a:buNone/>
              </a:pPr>
              <a:r>
                <a:rPr lang="zh-CN" altLang="en-US" sz="1400" dirty="0">
                  <a:latin typeface="微软雅黑" panose="020B0503020204020204" pitchFamily="34" charset="-122"/>
                  <a:ea typeface="微软雅黑" panose="020B0503020204020204" pitchFamily="34" charset="-122"/>
                </a:rPr>
                <a:t>       经济上，至1978年为止，尽管中国的国民生产总值达3624亿元，比1965年的1716亿元翻了一倍多，年均递增率达6.8%，并建立起了一个独立的、门类齐全的工业体系。但是人民依然贫苦，技术比较落后，并且经过文革后，中共出现一定程度的执政危机和信任危机。</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5364" name="组合 3"/>
          <p:cNvGrpSpPr/>
          <p:nvPr/>
        </p:nvGrpSpPr>
        <p:grpSpPr>
          <a:xfrm>
            <a:off x="334029" y="377073"/>
            <a:ext cx="4688662" cy="1180514"/>
            <a:chOff x="-367587" y="-311612"/>
            <a:chExt cx="4687911" cy="1181825"/>
          </a:xfrm>
        </p:grpSpPr>
        <p:pic>
          <p:nvPicPr>
            <p:cNvPr id="15365" name="图片 4"/>
            <p:cNvPicPr>
              <a:picLocks noChangeAspect="1"/>
            </p:cNvPicPr>
            <p:nvPr/>
          </p:nvPicPr>
          <p:blipFill>
            <a:blip r:embed="rId3"/>
            <a:srcRect t="10387" r="2299"/>
            <a:stretch>
              <a:fillRect/>
            </a:stretch>
          </p:blipFill>
          <p:spPr>
            <a:xfrm>
              <a:off x="-367587" y="-311612"/>
              <a:ext cx="4687911" cy="1181825"/>
            </a:xfrm>
            <a:prstGeom prst="rect">
              <a:avLst/>
            </a:prstGeom>
            <a:noFill/>
            <a:ln w="9525">
              <a:noFill/>
            </a:ln>
          </p:spPr>
        </p:pic>
        <p:sp>
          <p:nvSpPr>
            <p:cNvPr id="15366" name="文本框 5"/>
            <p:cNvSpPr txBox="1"/>
            <p:nvPr/>
          </p:nvSpPr>
          <p:spPr>
            <a:xfrm>
              <a:off x="148945" y="-132306"/>
              <a:ext cx="2787655" cy="647049"/>
            </a:xfrm>
            <a:prstGeom prst="rect">
              <a:avLst/>
            </a:prstGeom>
            <a:noFill/>
            <a:ln w="9525">
              <a:noFill/>
            </a:ln>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必经之路：改革开放试验田</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深圳特区</a:t>
              </a:r>
            </a:p>
          </p:txBody>
        </p:sp>
      </p:gr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2"/>
          <p:cNvPicPr>
            <a:picLocks noChangeAspect="1"/>
          </p:cNvPicPr>
          <p:nvPr/>
        </p:nvPicPr>
        <p:blipFill>
          <a:blip r:embed="rId2"/>
          <a:stretch>
            <a:fillRect/>
          </a:stretch>
        </p:blipFill>
        <p:spPr>
          <a:xfrm>
            <a:off x="8067675" y="912813"/>
            <a:ext cx="3533775" cy="5924550"/>
          </a:xfrm>
          <a:prstGeom prst="rect">
            <a:avLst/>
          </a:prstGeom>
          <a:noFill/>
          <a:ln w="9525">
            <a:noFill/>
          </a:ln>
        </p:spPr>
      </p:pic>
      <p:sp>
        <p:nvSpPr>
          <p:cNvPr id="14339" name="矩形 3"/>
          <p:cNvSpPr/>
          <p:nvPr/>
        </p:nvSpPr>
        <p:spPr>
          <a:xfrm>
            <a:off x="1268413" y="2254885"/>
            <a:ext cx="2676525" cy="1168400"/>
          </a:xfrm>
          <a:prstGeom prst="rect">
            <a:avLst/>
          </a:prstGeom>
          <a:noFill/>
          <a:ln w="9525">
            <a:noFill/>
          </a:ln>
        </p:spPr>
        <p:txBody>
          <a:bodyPr>
            <a:spAutoFit/>
          </a:bodyPr>
          <a:lstStyle/>
          <a:p>
            <a:pPr>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“文化大革命”给国家留下了严重的局面：生产力发展缓慢，人民温饱没有解决，科技教育落后等。这种局面不改变不行。怎样改变？答案只有一个：改革。</a:t>
            </a:r>
          </a:p>
        </p:txBody>
      </p:sp>
      <p:grpSp>
        <p:nvGrpSpPr>
          <p:cNvPr id="14340" name="组合 4"/>
          <p:cNvGrpSpPr/>
          <p:nvPr/>
        </p:nvGrpSpPr>
        <p:grpSpPr>
          <a:xfrm>
            <a:off x="1268413" y="1505585"/>
            <a:ext cx="2973387" cy="749300"/>
            <a:chOff x="0" y="0"/>
            <a:chExt cx="2972780" cy="749440"/>
          </a:xfrm>
        </p:grpSpPr>
        <p:pic>
          <p:nvPicPr>
            <p:cNvPr id="14353" name="图片 5"/>
            <p:cNvPicPr>
              <a:picLocks noChangeAspect="1"/>
            </p:cNvPicPr>
            <p:nvPr/>
          </p:nvPicPr>
          <p:blipFill>
            <a:blip r:embed="rId3"/>
            <a:stretch>
              <a:fillRect/>
            </a:stretch>
          </p:blipFill>
          <p:spPr>
            <a:xfrm>
              <a:off x="0" y="0"/>
              <a:ext cx="2972780" cy="749440"/>
            </a:xfrm>
            <a:prstGeom prst="rect">
              <a:avLst/>
            </a:prstGeom>
            <a:noFill/>
            <a:ln w="9525">
              <a:noFill/>
            </a:ln>
          </p:spPr>
        </p:pic>
        <p:sp>
          <p:nvSpPr>
            <p:cNvPr id="14354" name="文本框 6"/>
            <p:cNvSpPr txBox="1"/>
            <p:nvPr/>
          </p:nvSpPr>
          <p:spPr>
            <a:xfrm>
              <a:off x="57773" y="123848"/>
              <a:ext cx="2561067" cy="337248"/>
            </a:xfrm>
            <a:prstGeom prst="rect">
              <a:avLst/>
            </a:prstGeom>
            <a:noFill/>
            <a:ln w="9525">
              <a:noFill/>
            </a:ln>
          </p:spPr>
          <p:txBody>
            <a:bodyPr wrap="square">
              <a:spAutoFit/>
            </a:bodyPr>
            <a:lstStyle/>
            <a:p>
              <a:pPr>
                <a:buFont typeface="Arial" panose="020B0604020202020204" pitchFamily="34" charset="0"/>
              </a:pPr>
              <a:r>
                <a:rPr lang="zh-CN" altLang="en-US" sz="1600" b="1" dirty="0">
                  <a:solidFill>
                    <a:schemeClr val="bg1"/>
                  </a:solidFill>
                  <a:latin typeface="微软雅黑" panose="020B0503020204020204" pitchFamily="34" charset="-122"/>
                  <a:ea typeface="微软雅黑" panose="020B0503020204020204" pitchFamily="34" charset="-122"/>
                </a:rPr>
                <a:t>当年国家的现状需要改变</a:t>
              </a:r>
            </a:p>
          </p:txBody>
        </p:sp>
      </p:grpSp>
      <p:sp>
        <p:nvSpPr>
          <p:cNvPr id="14341" name="矩形 7"/>
          <p:cNvSpPr/>
          <p:nvPr/>
        </p:nvSpPr>
        <p:spPr>
          <a:xfrm>
            <a:off x="5183188" y="2060575"/>
            <a:ext cx="2676525" cy="1814830"/>
          </a:xfrm>
          <a:prstGeom prst="rect">
            <a:avLst/>
          </a:prstGeom>
          <a:noFill/>
          <a:ln w="9525">
            <a:noFill/>
          </a:ln>
        </p:spPr>
        <p:txBody>
          <a:bodyPr>
            <a:spAutoFit/>
          </a:bodyPr>
          <a:lstStyle/>
          <a:p>
            <a:pPr>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新中国成立，完成了新民主主义革命。但新中国成立以后模仿苏联建立起来的高度集中的计划经济体制，已严重阻碍了中国生产力的发展。中国需要第二次革命，解放生产力。这种局面不改变不行。怎样改变？答案只有一个：改革。</a:t>
            </a:r>
          </a:p>
        </p:txBody>
      </p:sp>
      <p:grpSp>
        <p:nvGrpSpPr>
          <p:cNvPr id="14342" name="组合 8"/>
          <p:cNvGrpSpPr/>
          <p:nvPr/>
        </p:nvGrpSpPr>
        <p:grpSpPr>
          <a:xfrm>
            <a:off x="5183188" y="1505585"/>
            <a:ext cx="2973387" cy="749300"/>
            <a:chOff x="0" y="0"/>
            <a:chExt cx="2972780" cy="749440"/>
          </a:xfrm>
        </p:grpSpPr>
        <p:pic>
          <p:nvPicPr>
            <p:cNvPr id="14351" name="图片 9"/>
            <p:cNvPicPr>
              <a:picLocks noChangeAspect="1"/>
            </p:cNvPicPr>
            <p:nvPr/>
          </p:nvPicPr>
          <p:blipFill>
            <a:blip r:embed="rId3"/>
            <a:stretch>
              <a:fillRect/>
            </a:stretch>
          </p:blipFill>
          <p:spPr>
            <a:xfrm>
              <a:off x="0" y="0"/>
              <a:ext cx="2972780" cy="749440"/>
            </a:xfrm>
            <a:prstGeom prst="rect">
              <a:avLst/>
            </a:prstGeom>
            <a:noFill/>
            <a:ln w="9525">
              <a:noFill/>
            </a:ln>
          </p:spPr>
        </p:pic>
        <p:sp>
          <p:nvSpPr>
            <p:cNvPr id="14352" name="文本框 10"/>
            <p:cNvSpPr txBox="1"/>
            <p:nvPr/>
          </p:nvSpPr>
          <p:spPr>
            <a:xfrm>
              <a:off x="308547" y="122578"/>
              <a:ext cx="2185224" cy="337248"/>
            </a:xfrm>
            <a:prstGeom prst="rect">
              <a:avLst/>
            </a:prstGeom>
            <a:noFill/>
            <a:ln w="9525">
              <a:noFill/>
            </a:ln>
          </p:spPr>
          <p:txBody>
            <a:bodyPr wrap="square">
              <a:spAutoFit/>
            </a:bodyPr>
            <a:lstStyle/>
            <a:p>
              <a:pPr>
                <a:buFont typeface="Arial" panose="020B0604020202020204" pitchFamily="34" charset="0"/>
              </a:pPr>
              <a:r>
                <a:rPr lang="zh-CN" altLang="en-US" sz="1600" b="1" dirty="0">
                  <a:solidFill>
                    <a:schemeClr val="bg1"/>
                  </a:solidFill>
                  <a:latin typeface="微软雅黑" panose="020B0503020204020204" pitchFamily="34" charset="-122"/>
                  <a:ea typeface="微软雅黑" panose="020B0503020204020204" pitchFamily="34" charset="-122"/>
                </a:rPr>
                <a:t>中国需要第二次革命</a:t>
              </a:r>
            </a:p>
          </p:txBody>
        </p:sp>
      </p:grpSp>
      <p:grpSp>
        <p:nvGrpSpPr>
          <p:cNvPr id="14344" name="组合 12"/>
          <p:cNvGrpSpPr/>
          <p:nvPr/>
        </p:nvGrpSpPr>
        <p:grpSpPr>
          <a:xfrm>
            <a:off x="1268413" y="3752850"/>
            <a:ext cx="3051810" cy="749300"/>
            <a:chOff x="0" y="0"/>
            <a:chExt cx="3051187" cy="749440"/>
          </a:xfrm>
        </p:grpSpPr>
        <p:pic>
          <p:nvPicPr>
            <p:cNvPr id="14349" name="图片 13"/>
            <p:cNvPicPr>
              <a:picLocks noChangeAspect="1"/>
            </p:cNvPicPr>
            <p:nvPr/>
          </p:nvPicPr>
          <p:blipFill>
            <a:blip r:embed="rId3"/>
            <a:stretch>
              <a:fillRect/>
            </a:stretch>
          </p:blipFill>
          <p:spPr>
            <a:xfrm>
              <a:off x="0" y="0"/>
              <a:ext cx="2972780" cy="749440"/>
            </a:xfrm>
            <a:prstGeom prst="rect">
              <a:avLst/>
            </a:prstGeom>
            <a:noFill/>
            <a:ln w="9525">
              <a:noFill/>
            </a:ln>
          </p:spPr>
        </p:pic>
        <p:sp>
          <p:nvSpPr>
            <p:cNvPr id="14350" name="文本框 14"/>
            <p:cNvSpPr txBox="1"/>
            <p:nvPr/>
          </p:nvSpPr>
          <p:spPr>
            <a:xfrm>
              <a:off x="136497" y="122578"/>
              <a:ext cx="2914690" cy="337248"/>
            </a:xfrm>
            <a:prstGeom prst="rect">
              <a:avLst/>
            </a:prstGeom>
            <a:noFill/>
            <a:ln w="9525">
              <a:noFill/>
            </a:ln>
          </p:spPr>
          <p:txBody>
            <a:bodyPr wrap="square">
              <a:spAutoFit/>
            </a:bodyPr>
            <a:lstStyle/>
            <a:p>
              <a:pPr>
                <a:buFont typeface="Arial" panose="020B0604020202020204" pitchFamily="34" charset="0"/>
              </a:pPr>
              <a:r>
                <a:rPr lang="zh-CN" altLang="en-US" sz="1600" b="1" dirty="0">
                  <a:solidFill>
                    <a:schemeClr val="accent3"/>
                  </a:solidFill>
                  <a:latin typeface="微软雅黑" panose="020B0503020204020204" pitchFamily="34" charset="-122"/>
                  <a:ea typeface="微软雅黑" panose="020B0503020204020204" pitchFamily="34" charset="-122"/>
                </a:rPr>
                <a:t>社会主义制度需要</a:t>
              </a:r>
            </a:p>
          </p:txBody>
        </p:sp>
      </p:grpSp>
      <p:sp>
        <p:nvSpPr>
          <p:cNvPr id="14345" name="矩形 15"/>
          <p:cNvSpPr/>
          <p:nvPr/>
        </p:nvSpPr>
        <p:spPr>
          <a:xfrm>
            <a:off x="5183188" y="4502150"/>
            <a:ext cx="2676525" cy="1383665"/>
          </a:xfrm>
          <a:prstGeom prst="rect">
            <a:avLst/>
          </a:prstGeom>
          <a:noFill/>
          <a:ln w="9525">
            <a:noFill/>
          </a:ln>
        </p:spPr>
        <p:txBody>
          <a:bodyPr>
            <a:spAutoFit/>
          </a:bodyPr>
          <a:lstStyle/>
          <a:p>
            <a:pPr>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新思路就是建立和不断完善社会主义市场经济体制，积极稳妥地推进政治体制改革，发展社会主义民主，建设社会主义政治文明，推进文化体制改革。新思路在哪里？答案只有一个：改革。</a:t>
            </a:r>
          </a:p>
        </p:txBody>
      </p:sp>
      <p:grpSp>
        <p:nvGrpSpPr>
          <p:cNvPr id="14346" name="组合 16"/>
          <p:cNvGrpSpPr/>
          <p:nvPr/>
        </p:nvGrpSpPr>
        <p:grpSpPr>
          <a:xfrm>
            <a:off x="5183505" y="3752850"/>
            <a:ext cx="3338195" cy="859155"/>
            <a:chOff x="0" y="0"/>
            <a:chExt cx="2972780" cy="749440"/>
          </a:xfrm>
        </p:grpSpPr>
        <p:pic>
          <p:nvPicPr>
            <p:cNvPr id="14347" name="图片 17"/>
            <p:cNvPicPr>
              <a:picLocks noChangeAspect="1"/>
            </p:cNvPicPr>
            <p:nvPr/>
          </p:nvPicPr>
          <p:blipFill>
            <a:blip r:embed="rId3"/>
            <a:stretch>
              <a:fillRect/>
            </a:stretch>
          </p:blipFill>
          <p:spPr>
            <a:xfrm>
              <a:off x="0" y="0"/>
              <a:ext cx="2972780" cy="749440"/>
            </a:xfrm>
            <a:prstGeom prst="rect">
              <a:avLst/>
            </a:prstGeom>
            <a:noFill/>
            <a:ln w="9525">
              <a:noFill/>
            </a:ln>
          </p:spPr>
        </p:pic>
        <p:sp>
          <p:nvSpPr>
            <p:cNvPr id="14348" name="文本框 18"/>
            <p:cNvSpPr txBox="1"/>
            <p:nvPr/>
          </p:nvSpPr>
          <p:spPr>
            <a:xfrm>
              <a:off x="308757" y="82533"/>
              <a:ext cx="2074217" cy="509043"/>
            </a:xfrm>
            <a:prstGeom prst="rect">
              <a:avLst/>
            </a:prstGeom>
            <a:noFill/>
            <a:ln w="9525">
              <a:noFill/>
            </a:ln>
          </p:spPr>
          <p:txBody>
            <a:bodyPr wrap="square">
              <a:spAutoFit/>
            </a:bodyPr>
            <a:lstStyle/>
            <a:p>
              <a:pPr>
                <a:buFont typeface="Arial" panose="020B0604020202020204" pitchFamily="34" charset="0"/>
              </a:pPr>
              <a:r>
                <a:rPr lang="zh-CN" altLang="en-US" sz="1600" b="1" dirty="0">
                  <a:solidFill>
                    <a:schemeClr val="bg1"/>
                  </a:solidFill>
                  <a:latin typeface="华文宋体" panose="02010600040101010101" charset="-122"/>
                  <a:ea typeface="华文宋体" panose="02010600040101010101" charset="-122"/>
                </a:rPr>
                <a:t>实现社会主义现代化要有新思路</a:t>
              </a:r>
            </a:p>
          </p:txBody>
        </p:sp>
      </p:grpSp>
      <p:sp>
        <p:nvSpPr>
          <p:cNvPr id="100" name="文本框 99"/>
          <p:cNvSpPr txBox="1"/>
          <p:nvPr/>
        </p:nvSpPr>
        <p:spPr>
          <a:xfrm>
            <a:off x="1101090" y="4611370"/>
            <a:ext cx="3031490" cy="1383665"/>
          </a:xfrm>
          <a:prstGeom prst="rect">
            <a:avLst/>
          </a:prstGeom>
          <a:noFill/>
          <a:ln w="9525">
            <a:noFill/>
          </a:ln>
        </p:spPr>
        <p:txBody>
          <a:bodyPr wrap="square">
            <a:spAutoFit/>
          </a:bodyPr>
          <a:lstStyle/>
          <a:p>
            <a:pPr algn="l">
              <a:buClrTx/>
              <a:buSzTx/>
              <a:buFont typeface="Arial" panose="020B0604020202020204" pitchFamily="34" charset="0"/>
            </a:pPr>
            <a:r>
              <a:rPr lang="zh-CN" altLang="en-US" sz="1400" dirty="0">
                <a:latin typeface="微软雅黑" panose="020B0503020204020204" pitchFamily="34" charset="-122"/>
                <a:ea typeface="微软雅黑" panose="020B0503020204020204" pitchFamily="34" charset="-122"/>
              </a:rPr>
              <a:t>社会主义社会的各个历史阶段，都需要根据经济发展的要求，适时地不断推进社会主义制度的自我完善和发展，使社会主义制度充满生机和活力。生机和活力哪里来？答案只有一个：改革。</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diamond(in)">
                                      <p:cBhvr>
                                        <p:cTn id="7" dur="2000"/>
                                        <p:tgtEl>
                                          <p:spTgt spid="14339"/>
                                        </p:tgtEl>
                                      </p:cBhvr>
                                    </p:animEffect>
                                  </p:childTnLst>
                                </p:cTn>
                              </p:par>
                              <p:par>
                                <p:cTn id="8" presetID="8" presetClass="entr" presetSubtype="16" fill="hold" nodeType="withEffect">
                                  <p:stCondLst>
                                    <p:cond delay="0"/>
                                  </p:stCondLst>
                                  <p:childTnLst>
                                    <p:set>
                                      <p:cBhvr>
                                        <p:cTn id="9" dur="1" fill="hold">
                                          <p:stCondLst>
                                            <p:cond delay="0"/>
                                          </p:stCondLst>
                                        </p:cTn>
                                        <p:tgtEl>
                                          <p:spTgt spid="14340"/>
                                        </p:tgtEl>
                                        <p:attrNameLst>
                                          <p:attrName>style.visibility</p:attrName>
                                        </p:attrNameLst>
                                      </p:cBhvr>
                                      <p:to>
                                        <p:strVal val="visible"/>
                                      </p:to>
                                    </p:set>
                                    <p:animEffect transition="in" filter="diamond(in)">
                                      <p:cBhvr>
                                        <p:cTn id="10" dur="2000"/>
                                        <p:tgtEl>
                                          <p:spTgt spid="14340"/>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4341"/>
                                        </p:tgtEl>
                                        <p:attrNameLst>
                                          <p:attrName>style.visibility</p:attrName>
                                        </p:attrNameLst>
                                      </p:cBhvr>
                                      <p:to>
                                        <p:strVal val="visible"/>
                                      </p:to>
                                    </p:set>
                                    <p:animEffect transition="in" filter="diamond(in)">
                                      <p:cBhvr>
                                        <p:cTn id="13" dur="2000"/>
                                        <p:tgtEl>
                                          <p:spTgt spid="14341"/>
                                        </p:tgtEl>
                                      </p:cBhvr>
                                    </p:animEffect>
                                  </p:childTnLst>
                                </p:cTn>
                              </p:par>
                              <p:par>
                                <p:cTn id="14" presetID="8" presetClass="entr" presetSubtype="16" fill="hold" nodeType="withEffect">
                                  <p:stCondLst>
                                    <p:cond delay="0"/>
                                  </p:stCondLst>
                                  <p:childTnLst>
                                    <p:set>
                                      <p:cBhvr>
                                        <p:cTn id="15" dur="1" fill="hold">
                                          <p:stCondLst>
                                            <p:cond delay="0"/>
                                          </p:stCondLst>
                                        </p:cTn>
                                        <p:tgtEl>
                                          <p:spTgt spid="14342"/>
                                        </p:tgtEl>
                                        <p:attrNameLst>
                                          <p:attrName>style.visibility</p:attrName>
                                        </p:attrNameLst>
                                      </p:cBhvr>
                                      <p:to>
                                        <p:strVal val="visible"/>
                                      </p:to>
                                    </p:set>
                                    <p:animEffect transition="in" filter="diamond(in)">
                                      <p:cBhvr>
                                        <p:cTn id="16" dur="2000"/>
                                        <p:tgtEl>
                                          <p:spTgt spid="14342"/>
                                        </p:tgtEl>
                                      </p:cBhvr>
                                    </p:animEffect>
                                  </p:childTnLst>
                                </p:cTn>
                              </p:par>
                              <p:par>
                                <p:cTn id="17" presetID="8" presetClass="entr" presetSubtype="16" fill="hold" nodeType="withEffect">
                                  <p:stCondLst>
                                    <p:cond delay="0"/>
                                  </p:stCondLst>
                                  <p:childTnLst>
                                    <p:set>
                                      <p:cBhvr>
                                        <p:cTn id="18" dur="1" fill="hold">
                                          <p:stCondLst>
                                            <p:cond delay="0"/>
                                          </p:stCondLst>
                                        </p:cTn>
                                        <p:tgtEl>
                                          <p:spTgt spid="14344"/>
                                        </p:tgtEl>
                                        <p:attrNameLst>
                                          <p:attrName>style.visibility</p:attrName>
                                        </p:attrNameLst>
                                      </p:cBhvr>
                                      <p:to>
                                        <p:strVal val="visible"/>
                                      </p:to>
                                    </p:set>
                                    <p:animEffect transition="in" filter="diamond(in)">
                                      <p:cBhvr>
                                        <p:cTn id="19" dur="2000"/>
                                        <p:tgtEl>
                                          <p:spTgt spid="14344"/>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4345"/>
                                        </p:tgtEl>
                                        <p:attrNameLst>
                                          <p:attrName>style.visibility</p:attrName>
                                        </p:attrNameLst>
                                      </p:cBhvr>
                                      <p:to>
                                        <p:strVal val="visible"/>
                                      </p:to>
                                    </p:set>
                                    <p:animEffect transition="in" filter="diamond(in)">
                                      <p:cBhvr>
                                        <p:cTn id="22" dur="2000"/>
                                        <p:tgtEl>
                                          <p:spTgt spid="14345"/>
                                        </p:tgtEl>
                                      </p:cBhvr>
                                    </p:animEffect>
                                  </p:childTnLst>
                                </p:cTn>
                              </p:par>
                              <p:par>
                                <p:cTn id="23" presetID="8" presetClass="entr" presetSubtype="16"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animEffect transition="in" filter="diamond(in)">
                                      <p:cBhvr>
                                        <p:cTn id="25" dur="2000"/>
                                        <p:tgtEl>
                                          <p:spTgt spid="14346"/>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diamond(in)">
                                      <p:cBhvr>
                                        <p:cTn id="28"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1" grpId="0"/>
      <p:bldP spid="14345" grpId="0"/>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8621B4E-F06E-4468-8127-9FC90235075D}"/>
              </a:ext>
            </a:extLst>
          </p:cNvPr>
          <p:cNvGrpSpPr/>
          <p:nvPr/>
        </p:nvGrpSpPr>
        <p:grpSpPr>
          <a:xfrm>
            <a:off x="749692" y="1358785"/>
            <a:ext cx="8902129" cy="3857625"/>
            <a:chOff x="749692" y="1358785"/>
            <a:chExt cx="8902129" cy="3857625"/>
          </a:xfrm>
        </p:grpSpPr>
        <p:grpSp>
          <p:nvGrpSpPr>
            <p:cNvPr id="2" name="组合 1">
              <a:extLst>
                <a:ext uri="{FF2B5EF4-FFF2-40B4-BE49-F238E27FC236}">
                  <a16:creationId xmlns:a16="http://schemas.microsoft.com/office/drawing/2014/main" id="{3EDAC70D-F306-445D-B617-3D018011145A}"/>
                </a:ext>
              </a:extLst>
            </p:cNvPr>
            <p:cNvGrpSpPr/>
            <p:nvPr/>
          </p:nvGrpSpPr>
          <p:grpSpPr>
            <a:xfrm>
              <a:off x="749692" y="1358785"/>
              <a:ext cx="4851400" cy="3857625"/>
              <a:chOff x="749692" y="1358785"/>
              <a:chExt cx="4851400" cy="3857625"/>
            </a:xfrm>
          </p:grpSpPr>
          <p:pic>
            <p:nvPicPr>
              <p:cNvPr id="3" name="图片 1"/>
              <p:cNvPicPr>
                <a:picLocks noChangeAspect="1"/>
              </p:cNvPicPr>
              <p:nvPr/>
            </p:nvPicPr>
            <p:blipFill>
              <a:blip r:embed="rId2"/>
              <a:stretch>
                <a:fillRect/>
              </a:stretch>
            </p:blipFill>
            <p:spPr>
              <a:xfrm>
                <a:off x="749692" y="1358785"/>
                <a:ext cx="4851400" cy="3857625"/>
              </a:xfrm>
              <a:prstGeom prst="rect">
                <a:avLst/>
              </a:prstGeom>
              <a:noFill/>
              <a:ln w="9525">
                <a:noFill/>
              </a:ln>
            </p:spPr>
          </p:pic>
          <p:sp>
            <p:nvSpPr>
              <p:cNvPr id="4" name="文本框 3"/>
              <p:cNvSpPr txBox="1"/>
              <p:nvPr/>
            </p:nvSpPr>
            <p:spPr>
              <a:xfrm>
                <a:off x="3099978" y="2321004"/>
                <a:ext cx="933254" cy="1107996"/>
              </a:xfrm>
              <a:prstGeom prst="rect">
                <a:avLst/>
              </a:prstGeom>
              <a:noFill/>
            </p:spPr>
            <p:txBody>
              <a:bodyPr wrap="square" rtlCol="0">
                <a:spAutoFit/>
              </a:bodyPr>
              <a:lstStyle/>
              <a:p>
                <a:r>
                  <a:rPr lang="zh-CN" altLang="en-US" sz="6600" b="1" dirty="0">
                    <a:latin typeface="隶书"/>
                  </a:rPr>
                  <a:t>贰</a:t>
                </a:r>
              </a:p>
            </p:txBody>
          </p:sp>
        </p:grpSp>
        <p:grpSp>
          <p:nvGrpSpPr>
            <p:cNvPr id="5" name="组合 4"/>
            <p:cNvGrpSpPr/>
            <p:nvPr/>
          </p:nvGrpSpPr>
          <p:grpSpPr>
            <a:xfrm>
              <a:off x="5862458" y="2473325"/>
              <a:ext cx="3789363" cy="955675"/>
              <a:chOff x="0" y="0"/>
              <a:chExt cx="3788756" cy="955148"/>
            </a:xfrm>
          </p:grpSpPr>
          <p:pic>
            <p:nvPicPr>
              <p:cNvPr id="6" name="图片 5"/>
              <p:cNvPicPr>
                <a:picLocks noChangeAspect="1"/>
              </p:cNvPicPr>
              <p:nvPr/>
            </p:nvPicPr>
            <p:blipFill>
              <a:blip r:embed="rId3"/>
              <a:srcRect t="10387" r="2299"/>
              <a:stretch>
                <a:fillRect/>
              </a:stretch>
            </p:blipFill>
            <p:spPr>
              <a:xfrm>
                <a:off x="0" y="0"/>
                <a:ext cx="3788756" cy="955148"/>
              </a:xfrm>
              <a:prstGeom prst="rect">
                <a:avLst/>
              </a:prstGeom>
              <a:noFill/>
              <a:ln w="9525">
                <a:noFill/>
              </a:ln>
            </p:spPr>
          </p:pic>
          <p:sp>
            <p:nvSpPr>
              <p:cNvPr id="7" name="文本框 6"/>
              <p:cNvSpPr txBox="1"/>
              <p:nvPr/>
            </p:nvSpPr>
            <p:spPr>
              <a:xfrm>
                <a:off x="384577" y="180329"/>
                <a:ext cx="1657350" cy="368097"/>
              </a:xfrm>
              <a:prstGeom prst="rect">
                <a:avLst/>
              </a:prstGeom>
              <a:noFill/>
              <a:ln w="9525">
                <a:noFill/>
              </a:ln>
            </p:spPr>
            <p:txBody>
              <a:bodyPr>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 对外开放</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p:cNvPicPr>
          <p:nvPr/>
        </p:nvPicPr>
        <p:blipFill>
          <a:blip r:embed="rId2"/>
          <a:stretch>
            <a:fillRect/>
          </a:stretch>
        </p:blipFill>
        <p:spPr>
          <a:xfrm>
            <a:off x="3779838" y="1502728"/>
            <a:ext cx="8412162" cy="5241925"/>
          </a:xfrm>
          <a:prstGeom prst="rect">
            <a:avLst/>
          </a:prstGeom>
          <a:noFill/>
          <a:ln w="9525">
            <a:noFill/>
          </a:ln>
        </p:spPr>
      </p:pic>
      <p:sp>
        <p:nvSpPr>
          <p:cNvPr id="18436" name="矩形 3"/>
          <p:cNvSpPr/>
          <p:nvPr/>
        </p:nvSpPr>
        <p:spPr>
          <a:xfrm>
            <a:off x="970279" y="1502728"/>
            <a:ext cx="5232557" cy="2862322"/>
          </a:xfrm>
          <a:prstGeom prst="rect">
            <a:avLst/>
          </a:prstGeom>
          <a:noFill/>
          <a:ln w="9525">
            <a:noFill/>
          </a:ln>
        </p:spPr>
        <p:txBody>
          <a:bodyPr wrap="square">
            <a:spAutoFit/>
          </a:bodyPr>
          <a:lstStyle/>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对外开放：一方面是指国家积极主动地扩大对外经济交往；另一方面是指放宽政策，放开或者取消各种限制，不再采取封锁国内市场和国内投资场所的保护政策，发展开放型经济。                               对外开放是中国一项基本国策。“十三五”规划建议指出: “开放是国家繁荣发展的必由之路。必须顺应我国经济深度融入世界经济的趋势，奉行互利共赢的开放战略。”习近平指出：“中国开放的大门永远不会关上。”</a:t>
            </a:r>
          </a:p>
          <a:p>
            <a:pPr>
              <a:buFont typeface="Arial" panose="020B0604020202020204" pitchFamily="34" charset="0"/>
            </a:pPr>
            <a:endParaRPr lang="zh-CN" altLang="en-US" sz="18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436"/>
                                        </p:tgtEl>
                                        <p:attrNameLst>
                                          <p:attrName>style.visibility</p:attrName>
                                        </p:attrNameLst>
                                      </p:cBhvr>
                                      <p:to>
                                        <p:strVal val="visible"/>
                                      </p:to>
                                    </p:set>
                                    <p:anim by="(-#ppt_w*2)" calcmode="lin" valueType="num">
                                      <p:cBhvr rctx="PPT">
                                        <p:cTn id="7" dur="375" autoRev="1" fill="hold">
                                          <p:stCondLst>
                                            <p:cond delay="0"/>
                                          </p:stCondLst>
                                        </p:cTn>
                                        <p:tgtEl>
                                          <p:spTgt spid="18436"/>
                                        </p:tgtEl>
                                        <p:attrNameLst>
                                          <p:attrName>ppt_w</p:attrName>
                                        </p:attrNameLst>
                                      </p:cBhvr>
                                    </p:anim>
                                    <p:anim by="(#ppt_w*0.50)" calcmode="lin" valueType="num">
                                      <p:cBhvr>
                                        <p:cTn id="8" dur="375" decel="50000" autoRev="1" fill="hold">
                                          <p:stCondLst>
                                            <p:cond delay="0"/>
                                          </p:stCondLst>
                                        </p:cTn>
                                        <p:tgtEl>
                                          <p:spTgt spid="18436"/>
                                        </p:tgtEl>
                                        <p:attrNameLst>
                                          <p:attrName>ppt_x</p:attrName>
                                        </p:attrNameLst>
                                      </p:cBhvr>
                                    </p:anim>
                                    <p:anim from="(-#ppt_h/2)" to="(#ppt_y)" calcmode="lin" valueType="num">
                                      <p:cBhvr>
                                        <p:cTn id="9" dur="750" fill="hold">
                                          <p:stCondLst>
                                            <p:cond delay="0"/>
                                          </p:stCondLst>
                                        </p:cTn>
                                        <p:tgtEl>
                                          <p:spTgt spid="18436"/>
                                        </p:tgtEl>
                                        <p:attrNameLst>
                                          <p:attrName>ppt_y</p:attrName>
                                        </p:attrNameLst>
                                      </p:cBhvr>
                                    </p:anim>
                                    <p:animRot by="21600000">
                                      <p:cBhvr>
                                        <p:cTn id="10" dur="750" fill="hold">
                                          <p:stCondLst>
                                            <p:cond delay="0"/>
                                          </p:stCondLst>
                                        </p:cTn>
                                        <p:tgtEl>
                                          <p:spTgt spid="184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45"/>
          <p:cNvGrpSpPr/>
          <p:nvPr/>
        </p:nvGrpSpPr>
        <p:grpSpPr bwMode="auto">
          <a:xfrm>
            <a:off x="7054850" y="2771775"/>
            <a:ext cx="4321175" cy="461963"/>
            <a:chOff x="0" y="0"/>
            <a:chExt cx="4320742" cy="461665"/>
          </a:xfrm>
        </p:grpSpPr>
        <p:sp>
          <p:nvSpPr>
            <p:cNvPr id="11286" name="TextBox 2"/>
            <p:cNvSpPr txBox="1">
              <a:spLocks noChangeArrowheads="1"/>
            </p:cNvSpPr>
            <p:nvPr/>
          </p:nvSpPr>
          <p:spPr bwMode="auto">
            <a:xfrm>
              <a:off x="1339362" y="0"/>
              <a:ext cx="2981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dirty="0">
                  <a:latin typeface="楷体" panose="02010609060101010101" pitchFamily="49" charset="-122"/>
                  <a:ea typeface="楷体" panose="02010609060101010101" pitchFamily="49" charset="-122"/>
                </a:rPr>
                <a:t>1840-1949——</a:t>
              </a:r>
              <a:r>
                <a:rPr lang="zh-CN" altLang="en-US" b="1" dirty="0">
                  <a:latin typeface="楷体" panose="02010609060101010101" pitchFamily="49" charset="-122"/>
                  <a:ea typeface="楷体" panose="02010609060101010101" pitchFamily="49" charset="-122"/>
                </a:rPr>
                <a:t>鸦片战争</a:t>
              </a:r>
            </a:p>
          </p:txBody>
        </p:sp>
        <p:sp>
          <p:nvSpPr>
            <p:cNvPr id="11287" name="文本框 47"/>
            <p:cNvSpPr txBox="1">
              <a:spLocks noChangeArrowheads="1"/>
            </p:cNvSpPr>
            <p:nvPr/>
          </p:nvSpPr>
          <p:spPr bwMode="auto">
            <a:xfrm>
              <a:off x="619108" y="0"/>
              <a:ext cx="720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2F2F2F"/>
                  </a:solidFill>
                  <a:latin typeface="楷体" panose="02010609060101010101" pitchFamily="49" charset="-122"/>
                  <a:ea typeface="楷体" panose="02010609060101010101" pitchFamily="49" charset="-122"/>
                </a:rPr>
                <a:t>壹</a:t>
              </a:r>
            </a:p>
          </p:txBody>
        </p:sp>
        <p:pic>
          <p:nvPicPr>
            <p:cNvPr id="11288" name="图片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93"/>
              <a:ext cx="662634" cy="34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9" name="流程图: 联系 49"/>
            <p:cNvSpPr>
              <a:spLocks noChangeArrowheads="1"/>
            </p:cNvSpPr>
            <p:nvPr/>
          </p:nvSpPr>
          <p:spPr bwMode="auto">
            <a:xfrm>
              <a:off x="1233069" y="177685"/>
              <a:ext cx="106293" cy="106293"/>
            </a:xfrm>
            <a:prstGeom prst="flowChartConnector">
              <a:avLst/>
            </a:prstGeom>
            <a:solidFill>
              <a:srgbClr val="2F2F2F"/>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9219" name="组合 50"/>
          <p:cNvGrpSpPr/>
          <p:nvPr/>
        </p:nvGrpSpPr>
        <p:grpSpPr bwMode="auto">
          <a:xfrm>
            <a:off x="7054850" y="3316288"/>
            <a:ext cx="4321175" cy="461962"/>
            <a:chOff x="0" y="0"/>
            <a:chExt cx="4320742" cy="461665"/>
          </a:xfrm>
        </p:grpSpPr>
        <p:sp>
          <p:nvSpPr>
            <p:cNvPr id="11282" name="TextBox 2"/>
            <p:cNvSpPr txBox="1">
              <a:spLocks noChangeArrowheads="1"/>
            </p:cNvSpPr>
            <p:nvPr/>
          </p:nvSpPr>
          <p:spPr bwMode="auto">
            <a:xfrm>
              <a:off x="1339362" y="0"/>
              <a:ext cx="2981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dirty="0">
                  <a:latin typeface="楷体" panose="02010609060101010101" pitchFamily="49" charset="-122"/>
                  <a:ea typeface="楷体" panose="02010609060101010101" pitchFamily="49" charset="-122"/>
                </a:rPr>
                <a:t>1949-1979——</a:t>
              </a:r>
              <a:r>
                <a:rPr lang="zh-CN" altLang="en-US" b="1" dirty="0">
                  <a:latin typeface="楷体" panose="02010609060101010101" pitchFamily="49" charset="-122"/>
                  <a:ea typeface="楷体" panose="02010609060101010101" pitchFamily="49" charset="-122"/>
                </a:rPr>
                <a:t>大事记</a:t>
              </a:r>
            </a:p>
          </p:txBody>
        </p:sp>
        <p:sp>
          <p:nvSpPr>
            <p:cNvPr id="11283" name="文本框 52"/>
            <p:cNvSpPr txBox="1">
              <a:spLocks noChangeArrowheads="1"/>
            </p:cNvSpPr>
            <p:nvPr/>
          </p:nvSpPr>
          <p:spPr bwMode="auto">
            <a:xfrm>
              <a:off x="619108" y="0"/>
              <a:ext cx="720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2F2F2F"/>
                  </a:solidFill>
                  <a:latin typeface="楷体" panose="02010609060101010101" pitchFamily="49" charset="-122"/>
                  <a:ea typeface="楷体" panose="02010609060101010101" pitchFamily="49" charset="-122"/>
                </a:rPr>
                <a:t>贰</a:t>
              </a:r>
            </a:p>
          </p:txBody>
        </p:sp>
        <p:pic>
          <p:nvPicPr>
            <p:cNvPr id="11284" name="图片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93"/>
              <a:ext cx="662634" cy="34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5" name="流程图: 联系 54"/>
            <p:cNvSpPr>
              <a:spLocks noChangeArrowheads="1"/>
            </p:cNvSpPr>
            <p:nvPr/>
          </p:nvSpPr>
          <p:spPr bwMode="auto">
            <a:xfrm>
              <a:off x="1233069" y="177685"/>
              <a:ext cx="106293" cy="106293"/>
            </a:xfrm>
            <a:prstGeom prst="flowChartConnector">
              <a:avLst/>
            </a:prstGeom>
            <a:solidFill>
              <a:srgbClr val="2F2F2F"/>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9220" name="组合 55"/>
          <p:cNvGrpSpPr/>
          <p:nvPr/>
        </p:nvGrpSpPr>
        <p:grpSpPr bwMode="auto">
          <a:xfrm>
            <a:off x="7054850" y="4405313"/>
            <a:ext cx="4321175" cy="461962"/>
            <a:chOff x="0" y="0"/>
            <a:chExt cx="4320742" cy="461665"/>
          </a:xfrm>
        </p:grpSpPr>
        <p:sp>
          <p:nvSpPr>
            <p:cNvPr id="11278" name="TextBox 2"/>
            <p:cNvSpPr txBox="1">
              <a:spLocks noChangeArrowheads="1"/>
            </p:cNvSpPr>
            <p:nvPr/>
          </p:nvSpPr>
          <p:spPr bwMode="auto">
            <a:xfrm>
              <a:off x="1339362" y="0"/>
              <a:ext cx="2981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dirty="0">
                  <a:latin typeface="楷体" panose="02010609060101010101" pitchFamily="49" charset="-122"/>
                  <a:ea typeface="楷体" panose="02010609060101010101" pitchFamily="49" charset="-122"/>
                </a:rPr>
                <a:t>小结</a:t>
              </a:r>
            </a:p>
          </p:txBody>
        </p:sp>
        <p:sp>
          <p:nvSpPr>
            <p:cNvPr id="11279" name="文本框 57"/>
            <p:cNvSpPr txBox="1">
              <a:spLocks noChangeArrowheads="1"/>
            </p:cNvSpPr>
            <p:nvPr/>
          </p:nvSpPr>
          <p:spPr bwMode="auto">
            <a:xfrm>
              <a:off x="619108" y="0"/>
              <a:ext cx="720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2F2F2F"/>
                  </a:solidFill>
                  <a:latin typeface="楷体" panose="02010609060101010101" pitchFamily="49" charset="-122"/>
                  <a:ea typeface="楷体" panose="02010609060101010101" pitchFamily="49" charset="-122"/>
                </a:rPr>
                <a:t>肆</a:t>
              </a:r>
            </a:p>
          </p:txBody>
        </p:sp>
        <p:pic>
          <p:nvPicPr>
            <p:cNvPr id="11280" name="图片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93"/>
              <a:ext cx="662634" cy="34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流程图: 联系 59"/>
            <p:cNvSpPr>
              <a:spLocks noChangeArrowheads="1"/>
            </p:cNvSpPr>
            <p:nvPr/>
          </p:nvSpPr>
          <p:spPr bwMode="auto">
            <a:xfrm>
              <a:off x="1233069" y="177685"/>
              <a:ext cx="106293" cy="106293"/>
            </a:xfrm>
            <a:prstGeom prst="flowChartConnector">
              <a:avLst/>
            </a:prstGeom>
            <a:solidFill>
              <a:srgbClr val="2F2F2F"/>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9221" name="组合 60"/>
          <p:cNvGrpSpPr/>
          <p:nvPr/>
        </p:nvGrpSpPr>
        <p:grpSpPr bwMode="auto">
          <a:xfrm>
            <a:off x="7054850" y="3860800"/>
            <a:ext cx="4321175" cy="461963"/>
            <a:chOff x="0" y="0"/>
            <a:chExt cx="4320742" cy="461665"/>
          </a:xfrm>
        </p:grpSpPr>
        <p:sp>
          <p:nvSpPr>
            <p:cNvPr id="11274" name="TextBox 2"/>
            <p:cNvSpPr txBox="1">
              <a:spLocks noChangeArrowheads="1"/>
            </p:cNvSpPr>
            <p:nvPr/>
          </p:nvSpPr>
          <p:spPr bwMode="auto">
            <a:xfrm>
              <a:off x="1339362" y="0"/>
              <a:ext cx="2981380"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b="1">
                  <a:latin typeface="楷体" panose="02010609060101010101" pitchFamily="49" charset="-122"/>
                  <a:ea typeface="楷体" panose="02010609060101010101" pitchFamily="49" charset="-122"/>
                </a:rPr>
                <a:t>1979-</a:t>
              </a:r>
              <a:r>
                <a:rPr lang="zh-CN" altLang="en-US" b="1">
                  <a:latin typeface="楷体" panose="02010609060101010101" pitchFamily="49" charset="-122"/>
                  <a:ea typeface="楷体" panose="02010609060101010101" pitchFamily="49" charset="-122"/>
                </a:rPr>
                <a:t>至今</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改革开放</a:t>
              </a:r>
            </a:p>
          </p:txBody>
        </p:sp>
        <p:sp>
          <p:nvSpPr>
            <p:cNvPr id="11275" name="文本框 62"/>
            <p:cNvSpPr txBox="1">
              <a:spLocks noChangeArrowheads="1"/>
            </p:cNvSpPr>
            <p:nvPr/>
          </p:nvSpPr>
          <p:spPr bwMode="auto">
            <a:xfrm>
              <a:off x="619108" y="0"/>
              <a:ext cx="720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2F2F2F"/>
                  </a:solidFill>
                  <a:latin typeface="楷体" panose="02010609060101010101" pitchFamily="49" charset="-122"/>
                  <a:ea typeface="楷体" panose="02010609060101010101" pitchFamily="49" charset="-122"/>
                </a:rPr>
                <a:t>叁</a:t>
              </a:r>
            </a:p>
          </p:txBody>
        </p:sp>
        <p:pic>
          <p:nvPicPr>
            <p:cNvPr id="11276" name="图片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393"/>
              <a:ext cx="662634" cy="34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流程图: 联系 64"/>
            <p:cNvSpPr>
              <a:spLocks noChangeArrowheads="1"/>
            </p:cNvSpPr>
            <p:nvPr/>
          </p:nvSpPr>
          <p:spPr bwMode="auto">
            <a:xfrm>
              <a:off x="1233069" y="177685"/>
              <a:ext cx="106293" cy="106293"/>
            </a:xfrm>
            <a:prstGeom prst="flowChartConnector">
              <a:avLst/>
            </a:prstGeom>
            <a:solidFill>
              <a:srgbClr val="2F2F2F"/>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grpSp>
        <p:nvGrpSpPr>
          <p:cNvPr id="11270" name="组合 65"/>
          <p:cNvGrpSpPr/>
          <p:nvPr/>
        </p:nvGrpSpPr>
        <p:grpSpPr bwMode="auto">
          <a:xfrm>
            <a:off x="9840913" y="0"/>
            <a:ext cx="971550" cy="1828800"/>
            <a:chOff x="0" y="0"/>
            <a:chExt cx="971550" cy="1828800"/>
          </a:xfrm>
        </p:grpSpPr>
        <p:sp>
          <p:nvSpPr>
            <p:cNvPr id="11272" name="矩形 66"/>
            <p:cNvSpPr>
              <a:spLocks noChangeArrowheads="1"/>
            </p:cNvSpPr>
            <p:nvPr/>
          </p:nvSpPr>
          <p:spPr bwMode="auto">
            <a:xfrm>
              <a:off x="0" y="0"/>
              <a:ext cx="971550" cy="1828800"/>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273" name="文本框 67"/>
            <p:cNvSpPr txBox="1">
              <a:spLocks noChangeArrowheads="1"/>
            </p:cNvSpPr>
            <p:nvPr/>
          </p:nvSpPr>
          <p:spPr bwMode="auto">
            <a:xfrm>
              <a:off x="0" y="382250"/>
              <a:ext cx="72025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a:solidFill>
                    <a:schemeClr val="bg1"/>
                  </a:solidFill>
                  <a:latin typeface="华文行楷" panose="02010800040101010101" pitchFamily="2" charset="-122"/>
                  <a:ea typeface="华文行楷" panose="02010800040101010101" pitchFamily="2" charset="-122"/>
                </a:rPr>
                <a:t>目录</a:t>
              </a:r>
            </a:p>
          </p:txBody>
        </p:sp>
      </p:grpSp>
      <p:pic>
        <p:nvPicPr>
          <p:cNvPr id="11271" name="图片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3446463"/>
            <a:ext cx="5859463"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anim calcmode="lin" valueType="num">
                                      <p:cBhvr>
                                        <p:cTn id="8" dur="500" fill="hold"/>
                                        <p:tgtEl>
                                          <p:spTgt spid="9218"/>
                                        </p:tgtEl>
                                        <p:attrNameLst>
                                          <p:attrName>ppt_x</p:attrName>
                                        </p:attrNameLst>
                                      </p:cBhvr>
                                      <p:tavLst>
                                        <p:tav tm="0">
                                          <p:val>
                                            <p:strVal val="#ppt_x"/>
                                          </p:val>
                                        </p:tav>
                                        <p:tav tm="100000">
                                          <p:val>
                                            <p:strVal val="#ppt_x"/>
                                          </p:val>
                                        </p:tav>
                                      </p:tavLst>
                                    </p:anim>
                                    <p:anim calcmode="lin" valueType="num">
                                      <p:cBhvr>
                                        <p:cTn id="9" dur="500" fill="hold"/>
                                        <p:tgtEl>
                                          <p:spTgt spid="92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fade">
                                      <p:cBhvr>
                                        <p:cTn id="13" dur="500"/>
                                        <p:tgtEl>
                                          <p:spTgt spid="9219"/>
                                        </p:tgtEl>
                                      </p:cBhvr>
                                    </p:animEffect>
                                    <p:anim calcmode="lin" valueType="num">
                                      <p:cBhvr>
                                        <p:cTn id="14" dur="500" fill="hold"/>
                                        <p:tgtEl>
                                          <p:spTgt spid="9219"/>
                                        </p:tgtEl>
                                        <p:attrNameLst>
                                          <p:attrName>ppt_x</p:attrName>
                                        </p:attrNameLst>
                                      </p:cBhvr>
                                      <p:tavLst>
                                        <p:tav tm="0">
                                          <p:val>
                                            <p:strVal val="#ppt_x"/>
                                          </p:val>
                                        </p:tav>
                                        <p:tav tm="100000">
                                          <p:val>
                                            <p:strVal val="#ppt_x"/>
                                          </p:val>
                                        </p:tav>
                                      </p:tavLst>
                                    </p:anim>
                                    <p:anim calcmode="lin" valueType="num">
                                      <p:cBhvr>
                                        <p:cTn id="15" dur="500" fill="hold"/>
                                        <p:tgtEl>
                                          <p:spTgt spid="921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9221"/>
                                        </p:tgtEl>
                                        <p:attrNameLst>
                                          <p:attrName>style.visibility</p:attrName>
                                        </p:attrNameLst>
                                      </p:cBhvr>
                                      <p:to>
                                        <p:strVal val="visible"/>
                                      </p:to>
                                    </p:set>
                                    <p:animEffect transition="in" filter="fade">
                                      <p:cBhvr>
                                        <p:cTn id="19" dur="500"/>
                                        <p:tgtEl>
                                          <p:spTgt spid="9221"/>
                                        </p:tgtEl>
                                      </p:cBhvr>
                                    </p:animEffect>
                                    <p:anim calcmode="lin" valueType="num">
                                      <p:cBhvr>
                                        <p:cTn id="20" dur="500" fill="hold"/>
                                        <p:tgtEl>
                                          <p:spTgt spid="9221"/>
                                        </p:tgtEl>
                                        <p:attrNameLst>
                                          <p:attrName>ppt_x</p:attrName>
                                        </p:attrNameLst>
                                      </p:cBhvr>
                                      <p:tavLst>
                                        <p:tav tm="0">
                                          <p:val>
                                            <p:strVal val="#ppt_x"/>
                                          </p:val>
                                        </p:tav>
                                        <p:tav tm="100000">
                                          <p:val>
                                            <p:strVal val="#ppt_x"/>
                                          </p:val>
                                        </p:tav>
                                      </p:tavLst>
                                    </p:anim>
                                    <p:anim calcmode="lin" valueType="num">
                                      <p:cBhvr>
                                        <p:cTn id="21" dur="500" fill="hold"/>
                                        <p:tgtEl>
                                          <p:spTgt spid="922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9220"/>
                                        </p:tgtEl>
                                        <p:attrNameLst>
                                          <p:attrName>style.visibility</p:attrName>
                                        </p:attrNameLst>
                                      </p:cBhvr>
                                      <p:to>
                                        <p:strVal val="visible"/>
                                      </p:to>
                                    </p:set>
                                    <p:animEffect transition="in" filter="fade">
                                      <p:cBhvr>
                                        <p:cTn id="25" dur="500"/>
                                        <p:tgtEl>
                                          <p:spTgt spid="9220"/>
                                        </p:tgtEl>
                                      </p:cBhvr>
                                    </p:animEffect>
                                    <p:anim calcmode="lin" valueType="num">
                                      <p:cBhvr>
                                        <p:cTn id="26" dur="500" fill="hold"/>
                                        <p:tgtEl>
                                          <p:spTgt spid="9220"/>
                                        </p:tgtEl>
                                        <p:attrNameLst>
                                          <p:attrName>ppt_x</p:attrName>
                                        </p:attrNameLst>
                                      </p:cBhvr>
                                      <p:tavLst>
                                        <p:tav tm="0">
                                          <p:val>
                                            <p:strVal val="#ppt_x"/>
                                          </p:val>
                                        </p:tav>
                                        <p:tav tm="100000">
                                          <p:val>
                                            <p:strVal val="#ppt_x"/>
                                          </p:val>
                                        </p:tav>
                                      </p:tavLst>
                                    </p:anim>
                                    <p:anim calcmode="lin" valueType="num">
                                      <p:cBhvr>
                                        <p:cTn id="27" dur="500" fill="hold"/>
                                        <p:tgtEl>
                                          <p:spTgt spid="9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p:cNvPicPr>
            <a:picLocks noChangeAspect="1"/>
          </p:cNvPicPr>
          <p:nvPr/>
        </p:nvPicPr>
        <p:blipFill>
          <a:blip r:embed="rId2"/>
          <a:stretch>
            <a:fillRect/>
          </a:stretch>
        </p:blipFill>
        <p:spPr>
          <a:xfrm>
            <a:off x="190500" y="631825"/>
            <a:ext cx="7515225" cy="6226175"/>
          </a:xfrm>
          <a:prstGeom prst="rect">
            <a:avLst/>
          </a:prstGeom>
          <a:noFill/>
          <a:ln w="9525">
            <a:noFill/>
          </a:ln>
        </p:spPr>
      </p:pic>
      <p:grpSp>
        <p:nvGrpSpPr>
          <p:cNvPr id="2" name="组合 1">
            <a:extLst>
              <a:ext uri="{FF2B5EF4-FFF2-40B4-BE49-F238E27FC236}">
                <a16:creationId xmlns:a16="http://schemas.microsoft.com/office/drawing/2014/main" id="{7D941FC5-45EB-47B0-A589-C7C2F7A39745}"/>
              </a:ext>
            </a:extLst>
          </p:cNvPr>
          <p:cNvGrpSpPr/>
          <p:nvPr/>
        </p:nvGrpSpPr>
        <p:grpSpPr>
          <a:xfrm>
            <a:off x="7435850" y="377825"/>
            <a:ext cx="3886518" cy="5405736"/>
            <a:chOff x="7435850" y="377825"/>
            <a:chExt cx="3886518" cy="5405736"/>
          </a:xfrm>
        </p:grpSpPr>
        <p:sp>
          <p:nvSpPr>
            <p:cNvPr id="19459" name="矩形 2"/>
            <p:cNvSpPr/>
            <p:nvPr/>
          </p:nvSpPr>
          <p:spPr>
            <a:xfrm>
              <a:off x="7533005" y="1813243"/>
              <a:ext cx="3789363" cy="3970318"/>
            </a:xfrm>
            <a:prstGeom prst="rect">
              <a:avLst/>
            </a:prstGeom>
            <a:noFill/>
            <a:ln w="9525">
              <a:noFill/>
            </a:ln>
          </p:spPr>
          <p:txBody>
            <a:bodyPr>
              <a:spAutoFit/>
            </a:bodyPr>
            <a:lstStyle/>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 大力发展对外贸易，</a:t>
              </a:r>
              <a:r>
                <a:rPr lang="zh-CN" altLang="en-US" sz="1800" dirty="0">
                  <a:solidFill>
                    <a:srgbClr val="FF0000"/>
                  </a:solidFill>
                  <a:effectLst/>
                  <a:latin typeface="微软雅黑" panose="020B0503020204020204" pitchFamily="34" charset="-122"/>
                  <a:ea typeface="微软雅黑" panose="020B0503020204020204" pitchFamily="34" charset="-122"/>
                </a:rPr>
                <a:t>特别是</a:t>
              </a:r>
              <a:r>
                <a:rPr lang="zh-CN" altLang="en-US" sz="1800" dirty="0">
                  <a:effectLst/>
                  <a:latin typeface="微软雅黑" panose="020B0503020204020204" pitchFamily="34" charset="-122"/>
                  <a:ea typeface="微软雅黑" panose="020B0503020204020204" pitchFamily="34" charset="-122"/>
                </a:rPr>
                <a:t>发展出口贸易</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 积极引进国外先进技术设备，</a:t>
              </a:r>
              <a:r>
                <a:rPr lang="zh-CN" altLang="en-US" sz="1800" dirty="0">
                  <a:solidFill>
                    <a:srgbClr val="FF0000"/>
                  </a:solidFill>
                  <a:effectLst/>
                  <a:latin typeface="微软雅黑" panose="020B0503020204020204" pitchFamily="34" charset="-122"/>
                  <a:ea typeface="微软雅黑" panose="020B0503020204020204" pitchFamily="34" charset="-122"/>
                </a:rPr>
                <a:t>特别是</a:t>
              </a:r>
              <a:r>
                <a:rPr lang="zh-CN" altLang="en-US" sz="1800" dirty="0">
                  <a:effectLst/>
                  <a:latin typeface="微软雅黑" panose="020B0503020204020204" pitchFamily="34" charset="-122"/>
                  <a:ea typeface="微软雅黑" panose="020B0503020204020204" pitchFamily="34" charset="-122"/>
                </a:rPr>
                <a:t>有助于企业技术改造的适用的先进技术</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 积极合理有效地利用外资，</a:t>
              </a:r>
              <a:r>
                <a:rPr lang="zh-CN" altLang="en-US" sz="1800" dirty="0">
                  <a:solidFill>
                    <a:srgbClr val="FF0000"/>
                  </a:solidFill>
                  <a:effectLst/>
                  <a:latin typeface="微软雅黑" panose="020B0503020204020204" pitchFamily="34" charset="-122"/>
                  <a:ea typeface="微软雅黑" panose="020B0503020204020204" pitchFamily="34" charset="-122"/>
                </a:rPr>
                <a:t>特别是</a:t>
              </a:r>
              <a:r>
                <a:rPr lang="zh-CN" altLang="en-US" sz="1800" dirty="0">
                  <a:effectLst/>
                  <a:latin typeface="微软雅黑" panose="020B0503020204020204" pitchFamily="34" charset="-122"/>
                  <a:ea typeface="微软雅黑" panose="020B0503020204020204" pitchFamily="34" charset="-122"/>
                </a:rPr>
                <a:t>更加积极地吸引外商直接投资，兴办中外合资、中外合作与外商独资企业</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 积极开展对外承包工程与劳务合作</a:t>
              </a:r>
              <a:r>
                <a:rPr lang="zh-CN" altLang="en-US" dirty="0">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 发展对外经济技术援助与多种形式的互利合作</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 设经济特区和开放沿海城市，以带动内地开放</a:t>
              </a:r>
            </a:p>
          </p:txBody>
        </p:sp>
        <p:grpSp>
          <p:nvGrpSpPr>
            <p:cNvPr id="19460" name="组合 3"/>
            <p:cNvGrpSpPr/>
            <p:nvPr/>
          </p:nvGrpSpPr>
          <p:grpSpPr>
            <a:xfrm>
              <a:off x="7435850" y="377825"/>
              <a:ext cx="3789363" cy="954088"/>
              <a:chOff x="0" y="0"/>
              <a:chExt cx="3788756" cy="955148"/>
            </a:xfrm>
          </p:grpSpPr>
          <p:pic>
            <p:nvPicPr>
              <p:cNvPr id="19461" name="图片 4"/>
              <p:cNvPicPr>
                <a:picLocks noChangeAspect="1"/>
              </p:cNvPicPr>
              <p:nvPr/>
            </p:nvPicPr>
            <p:blipFill>
              <a:blip r:embed="rId3"/>
              <a:srcRect t="10387" r="2299"/>
              <a:stretch>
                <a:fillRect/>
              </a:stretch>
            </p:blipFill>
            <p:spPr>
              <a:xfrm>
                <a:off x="0" y="0"/>
                <a:ext cx="3788756" cy="955148"/>
              </a:xfrm>
              <a:prstGeom prst="rect">
                <a:avLst/>
              </a:prstGeom>
              <a:noFill/>
              <a:ln w="9525">
                <a:noFill/>
              </a:ln>
            </p:spPr>
          </p:pic>
          <p:sp>
            <p:nvSpPr>
              <p:cNvPr id="19462" name="文本框 5"/>
              <p:cNvSpPr txBox="1"/>
              <p:nvPr/>
            </p:nvSpPr>
            <p:spPr>
              <a:xfrm>
                <a:off x="384577" y="180329"/>
                <a:ext cx="1657350" cy="368709"/>
              </a:xfrm>
              <a:prstGeom prst="rect">
                <a:avLst/>
              </a:prstGeom>
              <a:noFill/>
              <a:ln w="9525">
                <a:noFill/>
              </a:ln>
            </p:spPr>
            <p:txBody>
              <a:bodyPr>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sym typeface="+mn-ea"/>
                  </a:rPr>
                  <a:t>基本内容</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p:cNvPicPr>
            <a:picLocks noChangeAspect="1"/>
          </p:cNvPicPr>
          <p:nvPr/>
        </p:nvPicPr>
        <p:blipFill>
          <a:blip r:embed="rId2"/>
          <a:stretch>
            <a:fillRect/>
          </a:stretch>
        </p:blipFill>
        <p:spPr>
          <a:xfrm>
            <a:off x="0" y="2114550"/>
            <a:ext cx="7145338" cy="4743450"/>
          </a:xfrm>
          <a:prstGeom prst="rect">
            <a:avLst/>
          </a:prstGeom>
          <a:noFill/>
          <a:ln w="9525">
            <a:noFill/>
          </a:ln>
        </p:spPr>
      </p:pic>
      <p:grpSp>
        <p:nvGrpSpPr>
          <p:cNvPr id="2" name="组合 1">
            <a:extLst>
              <a:ext uri="{FF2B5EF4-FFF2-40B4-BE49-F238E27FC236}">
                <a16:creationId xmlns:a16="http://schemas.microsoft.com/office/drawing/2014/main" id="{96A343E2-BF69-409D-8488-E9C310103E1F}"/>
              </a:ext>
            </a:extLst>
          </p:cNvPr>
          <p:cNvGrpSpPr/>
          <p:nvPr/>
        </p:nvGrpSpPr>
        <p:grpSpPr>
          <a:xfrm>
            <a:off x="6864985" y="528955"/>
            <a:ext cx="4457065" cy="6031865"/>
            <a:chOff x="6864985" y="528955"/>
            <a:chExt cx="4457065" cy="6031865"/>
          </a:xfrm>
        </p:grpSpPr>
        <p:sp>
          <p:nvSpPr>
            <p:cNvPr id="20483" name="矩形 2"/>
            <p:cNvSpPr/>
            <p:nvPr/>
          </p:nvSpPr>
          <p:spPr>
            <a:xfrm>
              <a:off x="6864985" y="1483360"/>
              <a:ext cx="4457065" cy="5077460"/>
            </a:xfrm>
            <a:prstGeom prst="rect">
              <a:avLst/>
            </a:prstGeom>
            <a:noFill/>
            <a:ln w="9525">
              <a:noFill/>
            </a:ln>
          </p:spPr>
          <p:txBody>
            <a:bodyPr wrap="square">
              <a:spAutoFit/>
            </a:bodyPr>
            <a:lstStyle/>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对外开放是我国一项长期的基本国策。为了正确地坚持这一国策，必须特别注意掌握开放的原则。</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实行对外开放，一个关键是要正确地对待资本主义社会创造的现代文明成果。邓小平明确表示：“我们要有计划、有原则地引进技术和其他对我们有益的东西，但是我们决不学习和引进资本主义制度，决不学习和引进各种丑恶颓废的东西。对外开放必须坚持社会主义原则，坚持党的领导，坚持社会主义道路，反对资产阶级自由化，反对走资本主义道路。既不能因噎废食，对国外的东西一概加以拒斥，从而放慢对外开放的步伐，也不能对国外的东西不加批判地全盘接受，甚至以各种形式主张全盘西化。”</a:t>
              </a:r>
            </a:p>
            <a:p>
              <a:pPr>
                <a:buFont typeface="Arial" panose="020B0604020202020204" pitchFamily="34" charset="0"/>
              </a:pPr>
              <a:r>
                <a:rPr lang="zh-CN" altLang="en-US" sz="1800" dirty="0">
                  <a:effectLst/>
                  <a:latin typeface="微软雅黑" panose="020B0503020204020204" pitchFamily="34" charset="-122"/>
                  <a:ea typeface="微软雅黑" panose="020B0503020204020204" pitchFamily="34" charset="-122"/>
                </a:rPr>
                <a:t>我国实行对外开放，发展对外经济关系始终要坚持的原则是独立自主、自力更生</a:t>
              </a:r>
              <a:r>
                <a:rPr lang="zh-CN" altLang="en-US" sz="18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a:t>
              </a:r>
            </a:p>
          </p:txBody>
        </p:sp>
        <p:grpSp>
          <p:nvGrpSpPr>
            <p:cNvPr id="20484" name="组合 3"/>
            <p:cNvGrpSpPr/>
            <p:nvPr/>
          </p:nvGrpSpPr>
          <p:grpSpPr>
            <a:xfrm>
              <a:off x="7435850" y="528955"/>
              <a:ext cx="3789363" cy="954088"/>
              <a:chOff x="0" y="0"/>
              <a:chExt cx="3788756" cy="955148"/>
            </a:xfrm>
          </p:grpSpPr>
          <p:pic>
            <p:nvPicPr>
              <p:cNvPr id="20485" name="图片 4"/>
              <p:cNvPicPr>
                <a:picLocks noChangeAspect="1"/>
              </p:cNvPicPr>
              <p:nvPr/>
            </p:nvPicPr>
            <p:blipFill>
              <a:blip r:embed="rId3"/>
              <a:srcRect t="10387" r="2299"/>
              <a:stretch>
                <a:fillRect/>
              </a:stretch>
            </p:blipFill>
            <p:spPr>
              <a:xfrm>
                <a:off x="0" y="0"/>
                <a:ext cx="3788756" cy="955148"/>
              </a:xfrm>
              <a:prstGeom prst="rect">
                <a:avLst/>
              </a:prstGeom>
              <a:noFill/>
              <a:ln w="9525">
                <a:noFill/>
              </a:ln>
            </p:spPr>
          </p:pic>
          <p:sp>
            <p:nvSpPr>
              <p:cNvPr id="20486" name="文本框 5"/>
              <p:cNvSpPr txBox="1"/>
              <p:nvPr/>
            </p:nvSpPr>
            <p:spPr>
              <a:xfrm>
                <a:off x="384577" y="180329"/>
                <a:ext cx="1657350" cy="368709"/>
              </a:xfrm>
              <a:prstGeom prst="rect">
                <a:avLst/>
              </a:prstGeom>
              <a:noFill/>
              <a:ln w="9525">
                <a:noFill/>
              </a:ln>
            </p:spPr>
            <p:txBody>
              <a:bodyPr>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sym typeface="+mn-ea"/>
                  </a:rPr>
                  <a:t>基本原则</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0E6BB77-193A-4D05-BA0A-EEEC89212B49}"/>
              </a:ext>
            </a:extLst>
          </p:cNvPr>
          <p:cNvGrpSpPr/>
          <p:nvPr/>
        </p:nvGrpSpPr>
        <p:grpSpPr>
          <a:xfrm>
            <a:off x="749692" y="1358785"/>
            <a:ext cx="8788336" cy="3857625"/>
            <a:chOff x="749692" y="1358785"/>
            <a:chExt cx="8788336" cy="3857625"/>
          </a:xfrm>
        </p:grpSpPr>
        <p:pic>
          <p:nvPicPr>
            <p:cNvPr id="3" name="图片 1"/>
            <p:cNvPicPr>
              <a:picLocks noChangeAspect="1"/>
            </p:cNvPicPr>
            <p:nvPr/>
          </p:nvPicPr>
          <p:blipFill>
            <a:blip r:embed="rId2"/>
            <a:stretch>
              <a:fillRect/>
            </a:stretch>
          </p:blipFill>
          <p:spPr>
            <a:xfrm>
              <a:off x="749692" y="1358785"/>
              <a:ext cx="4851400" cy="3857625"/>
            </a:xfrm>
            <a:prstGeom prst="rect">
              <a:avLst/>
            </a:prstGeom>
            <a:noFill/>
            <a:ln w="9525">
              <a:noFill/>
            </a:ln>
          </p:spPr>
        </p:pic>
        <p:sp>
          <p:nvSpPr>
            <p:cNvPr id="4" name="文本框 3"/>
            <p:cNvSpPr txBox="1"/>
            <p:nvPr/>
          </p:nvSpPr>
          <p:spPr>
            <a:xfrm>
              <a:off x="3099978" y="2321004"/>
              <a:ext cx="933254" cy="1107996"/>
            </a:xfrm>
            <a:prstGeom prst="rect">
              <a:avLst/>
            </a:prstGeom>
            <a:noFill/>
          </p:spPr>
          <p:txBody>
            <a:bodyPr wrap="square" rtlCol="0">
              <a:spAutoFit/>
            </a:bodyPr>
            <a:lstStyle/>
            <a:p>
              <a:r>
                <a:rPr lang="zh-CN" altLang="en-US" sz="6600" b="1" dirty="0">
                  <a:latin typeface="隶书"/>
                </a:rPr>
                <a:t>叁</a:t>
              </a:r>
            </a:p>
          </p:txBody>
        </p:sp>
        <p:grpSp>
          <p:nvGrpSpPr>
            <p:cNvPr id="8" name="组合 4"/>
            <p:cNvGrpSpPr/>
            <p:nvPr/>
          </p:nvGrpSpPr>
          <p:grpSpPr>
            <a:xfrm>
              <a:off x="5748665" y="2473325"/>
              <a:ext cx="3789363" cy="955675"/>
              <a:chOff x="10793" y="10789"/>
              <a:chExt cx="3788756" cy="955148"/>
            </a:xfrm>
          </p:grpSpPr>
          <p:pic>
            <p:nvPicPr>
              <p:cNvPr id="9" name="图片 5"/>
              <p:cNvPicPr>
                <a:picLocks noChangeAspect="1"/>
              </p:cNvPicPr>
              <p:nvPr/>
            </p:nvPicPr>
            <p:blipFill>
              <a:blip r:embed="rId3"/>
              <a:srcRect t="10387" r="2299"/>
              <a:stretch>
                <a:fillRect/>
              </a:stretch>
            </p:blipFill>
            <p:spPr>
              <a:xfrm>
                <a:off x="10793" y="10789"/>
                <a:ext cx="3788756" cy="955148"/>
              </a:xfrm>
              <a:prstGeom prst="rect">
                <a:avLst/>
              </a:prstGeom>
              <a:noFill/>
              <a:ln w="9525">
                <a:noFill/>
              </a:ln>
            </p:spPr>
          </p:pic>
          <p:sp>
            <p:nvSpPr>
              <p:cNvPr id="10" name="文本框 6"/>
              <p:cNvSpPr txBox="1"/>
              <p:nvPr/>
            </p:nvSpPr>
            <p:spPr>
              <a:xfrm>
                <a:off x="384748" y="180241"/>
                <a:ext cx="2518007" cy="368097"/>
              </a:xfrm>
              <a:prstGeom prst="rect">
                <a:avLst/>
              </a:prstGeom>
              <a:noFill/>
              <a:ln w="9525">
                <a:noFill/>
              </a:ln>
            </p:spPr>
            <p:txBody>
              <a:bodyPr wrap="square">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改革开放的意义</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
            <a:extLst>
              <a:ext uri="{FF2B5EF4-FFF2-40B4-BE49-F238E27FC236}">
                <a16:creationId xmlns:a16="http://schemas.microsoft.com/office/drawing/2014/main" id="{59C7C33F-3B82-419A-99FB-89EF8DB512F9}"/>
              </a:ext>
            </a:extLst>
          </p:cNvPr>
          <p:cNvPicPr>
            <a:picLocks noChangeAspect="1"/>
          </p:cNvPicPr>
          <p:nvPr/>
        </p:nvPicPr>
        <p:blipFill>
          <a:blip r:embed="rId2"/>
          <a:stretch>
            <a:fillRect/>
          </a:stretch>
        </p:blipFill>
        <p:spPr>
          <a:xfrm>
            <a:off x="-73451" y="2314112"/>
            <a:ext cx="5286473" cy="4543889"/>
          </a:xfrm>
          <a:prstGeom prst="rect">
            <a:avLst/>
          </a:prstGeom>
          <a:noFill/>
          <a:ln w="9525">
            <a:noFill/>
          </a:ln>
        </p:spPr>
      </p:pic>
      <p:sp>
        <p:nvSpPr>
          <p:cNvPr id="18436" name="矩形 3"/>
          <p:cNvSpPr/>
          <p:nvPr/>
        </p:nvSpPr>
        <p:spPr>
          <a:xfrm>
            <a:off x="1086442" y="1296475"/>
            <a:ext cx="10244578" cy="1569660"/>
          </a:xfrm>
          <a:prstGeom prst="rect">
            <a:avLst/>
          </a:prstGeom>
          <a:noFill/>
          <a:ln w="9525">
            <a:noFill/>
          </a:ln>
        </p:spPr>
        <p:txBody>
          <a:bodyPr wrap="square">
            <a:spAutoFit/>
          </a:bodyPr>
          <a:lstStyle/>
          <a:p>
            <a:pPr>
              <a:buFont typeface="Arial" panose="020B0604020202020204" pitchFamily="34" charset="0"/>
            </a:pPr>
            <a:r>
              <a:rPr lang="zh-CN" altLang="en-US" sz="1600" dirty="0">
                <a:latin typeface="微软雅黑" panose="020B0503020204020204" pitchFamily="34" charset="-122"/>
                <a:ea typeface="微软雅黑" panose="020B0503020204020204" pitchFamily="34" charset="-122"/>
              </a:rPr>
              <a:t>       市场经济在相当长时间内被贴上意识形态标签。因此，如何顺利实现从计划经济体制向市场经济体制的转轨，成为新时期中国共产党人面临的问题之一。</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pPr>
            <a:r>
              <a:rPr lang="zh-CN" altLang="en-US" sz="1600" dirty="0">
                <a:latin typeface="微软雅黑" panose="020B0503020204020204" pitchFamily="34" charset="-122"/>
                <a:ea typeface="微软雅黑" panose="020B0503020204020204" pitchFamily="34" charset="-122"/>
              </a:rPr>
              <a:t>       在通过推动思想解放，破除关于市场经济的意识形态偏见此前提下，中国改革开放既充分发挥市场在资源配置中的决定性作用，又注重更好发挥政府作用；既通过释放市场活力提升了财富创造效率，又通过完善基本制度维护了社会公平正义；既为资本增值提供了广阔舞台，又限制了资本的任性与疯狂。40年的改革开放从根本上克服了资本主义制度难以克服的弊病，锻造了中国共产党驾驭市场经济的能力。</a:t>
            </a:r>
          </a:p>
        </p:txBody>
      </p:sp>
      <p:sp>
        <p:nvSpPr>
          <p:cNvPr id="2" name="文本框 1"/>
          <p:cNvSpPr txBox="1"/>
          <p:nvPr/>
        </p:nvSpPr>
        <p:spPr>
          <a:xfrm>
            <a:off x="1086442" y="927143"/>
            <a:ext cx="6068502" cy="369332"/>
          </a:xfrm>
          <a:prstGeom prst="rect">
            <a:avLst/>
          </a:prstGeom>
          <a:noFill/>
        </p:spPr>
        <p:txBody>
          <a:bodyPr wrap="square" rtlCol="0">
            <a:spAutoFit/>
          </a:bodyPr>
          <a:lstStyle/>
          <a:p>
            <a:r>
              <a:rPr lang="en-US" altLang="zh-CN"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改革开放锻造了中国共产党驾驭市场经济的能力与本领</a:t>
            </a:r>
            <a:endParaRPr lang="zh-CN" altLang="en-US" b="1" dirty="0"/>
          </a:p>
        </p:txBody>
      </p:sp>
      <p:sp>
        <p:nvSpPr>
          <p:cNvPr id="5" name="文本框 4">
            <a:extLst>
              <a:ext uri="{FF2B5EF4-FFF2-40B4-BE49-F238E27FC236}">
                <a16:creationId xmlns:a16="http://schemas.microsoft.com/office/drawing/2014/main" id="{668EE074-CCA7-4C3C-9C6E-65C519E09FEC}"/>
              </a:ext>
            </a:extLst>
          </p:cNvPr>
          <p:cNvSpPr txBox="1"/>
          <p:nvPr/>
        </p:nvSpPr>
        <p:spPr>
          <a:xfrm>
            <a:off x="4654543" y="3059668"/>
            <a:ext cx="5387360" cy="369332"/>
          </a:xfrm>
          <a:prstGeom prst="rect">
            <a:avLst/>
          </a:prstGeom>
          <a:noFill/>
        </p:spPr>
        <p:txBody>
          <a:bodyPr wrap="square" rtlCol="0">
            <a:spAutoFit/>
          </a:bodyPr>
          <a:lstStyle/>
          <a:p>
            <a:pPr>
              <a:buFont typeface="Arial" panose="020B0604020202020204" pitchFamily="34" charset="0"/>
            </a:pPr>
            <a:r>
              <a:rPr lang="en-US" altLang="zh-CN" b="1" dirty="0">
                <a:effectLst/>
                <a:latin typeface="微软雅黑" panose="020B0503020204020204" pitchFamily="34" charset="-122"/>
                <a:ea typeface="微软雅黑" panose="020B0503020204020204" pitchFamily="34" charset="-122"/>
                <a:sym typeface="+mn-ea"/>
              </a:rPr>
              <a:t>2.</a:t>
            </a:r>
            <a:r>
              <a:rPr lang="zh-CN" altLang="en-US" b="1" dirty="0">
                <a:effectLst/>
                <a:latin typeface="微软雅黑" panose="020B0503020204020204" pitchFamily="34" charset="-122"/>
                <a:ea typeface="微软雅黑" panose="020B0503020204020204" pitchFamily="34" charset="-122"/>
                <a:sym typeface="+mn-ea"/>
              </a:rPr>
              <a:t>改革开放铸就了中国特色社会主义的生机与活力。</a:t>
            </a:r>
          </a:p>
        </p:txBody>
      </p:sp>
      <p:sp>
        <p:nvSpPr>
          <p:cNvPr id="7" name="矩形 2">
            <a:extLst>
              <a:ext uri="{FF2B5EF4-FFF2-40B4-BE49-F238E27FC236}">
                <a16:creationId xmlns:a16="http://schemas.microsoft.com/office/drawing/2014/main" id="{7373181A-99E3-4A60-8842-9BFFF2008B03}"/>
              </a:ext>
            </a:extLst>
          </p:cNvPr>
          <p:cNvSpPr/>
          <p:nvPr/>
        </p:nvSpPr>
        <p:spPr>
          <a:xfrm>
            <a:off x="4654543" y="3504415"/>
            <a:ext cx="6261696" cy="2308324"/>
          </a:xfrm>
          <a:prstGeom prst="rect">
            <a:avLst/>
          </a:prstGeom>
          <a:noFill/>
          <a:ln w="9525">
            <a:noFill/>
          </a:ln>
        </p:spPr>
        <p:txBody>
          <a:bodyPr wrap="square">
            <a:spAutoFit/>
          </a:bodyPr>
          <a:lstStyle/>
          <a:p>
            <a:pPr>
              <a:buFont typeface="Arial" panose="020B0604020202020204" pitchFamily="34" charset="0"/>
            </a:pPr>
            <a:r>
              <a:rPr lang="zh-CN" altLang="en-US" sz="1600" dirty="0">
                <a:effectLst/>
                <a:latin typeface="微软雅黑" panose="020B0503020204020204" pitchFamily="34" charset="-122"/>
                <a:ea typeface="微软雅黑" panose="020B0503020204020204" pitchFamily="34" charset="-122"/>
              </a:rPr>
              <a:t>       如何在生产力水平落后的中国建设社会主义，成为执政后的中国共产党人必须解答的历史性难题。</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zh-CN" altLang="en-US" sz="1600" dirty="0">
                <a:effectLst/>
                <a:latin typeface="微软雅黑" panose="020B0503020204020204" pitchFamily="34" charset="-122"/>
                <a:ea typeface="微软雅黑" panose="020B0503020204020204" pitchFamily="34" charset="-122"/>
              </a:rPr>
              <a:t>       在对这一问题的持续探索中，共产党人找到了改革开放这条正确道路。40年来，我们党始终聚焦解放和发展生产力，作出一系列调整与改革，铸就了中国特色社会主义的生机与活力。</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zh-CN" altLang="en-US" sz="1600" dirty="0">
                <a:effectLst/>
                <a:latin typeface="微软雅黑" panose="020B0503020204020204" pitchFamily="34" charset="-122"/>
                <a:ea typeface="微软雅黑" panose="020B0503020204020204" pitchFamily="34" charset="-122"/>
              </a:rPr>
              <a:t>      40年改革开放史既成功开辟了中国特色社会主义道路，形成与丰富了中国特色社会主义理论体系，又建立和完善了中国特色社会主义制度，使科学社会主义在古老的东方大国迸发出愈发强大的生机和活力。</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circle(in)">
                                      <p:cBhvr>
                                        <p:cTn id="7" dur="2000"/>
                                        <p:tgtEl>
                                          <p:spTgt spid="1843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2"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p:cNvPicPr>
          <p:nvPr/>
        </p:nvPicPr>
        <p:blipFill>
          <a:blip r:embed="rId2"/>
          <a:stretch>
            <a:fillRect/>
          </a:stretch>
        </p:blipFill>
        <p:spPr>
          <a:xfrm>
            <a:off x="-91633" y="0"/>
            <a:ext cx="3241675" cy="6858000"/>
          </a:xfrm>
          <a:prstGeom prst="rect">
            <a:avLst/>
          </a:prstGeom>
          <a:noFill/>
          <a:ln w="9525">
            <a:noFill/>
          </a:ln>
        </p:spPr>
      </p:pic>
      <p:sp>
        <p:nvSpPr>
          <p:cNvPr id="23555" name="矩形 2"/>
          <p:cNvSpPr/>
          <p:nvPr/>
        </p:nvSpPr>
        <p:spPr>
          <a:xfrm>
            <a:off x="3883843" y="743623"/>
            <a:ext cx="7154945" cy="1569660"/>
          </a:xfrm>
          <a:prstGeom prst="rect">
            <a:avLst/>
          </a:prstGeom>
          <a:noFill/>
          <a:ln w="9525">
            <a:noFill/>
          </a:ln>
        </p:spPr>
        <p:txBody>
          <a:bodyPr wrap="square">
            <a:spAutoFit/>
          </a:bodyPr>
          <a:lstStyle/>
          <a:p>
            <a:pPr>
              <a:buFont typeface="Arial" panose="020B0604020202020204" pitchFamily="34" charset="0"/>
            </a:pPr>
            <a:r>
              <a:rPr lang="zh-CN" altLang="en-US" sz="1600" dirty="0">
                <a:effectLst/>
                <a:latin typeface="微软雅黑" panose="020B0503020204020204" pitchFamily="34" charset="-122"/>
                <a:ea typeface="微软雅黑" panose="020B0503020204020204" pitchFamily="34" charset="-122"/>
              </a:rPr>
              <a:t>       改革开放史，就是一部坚持以人民为中心的发展史，勾勒出党治国理政的“民生逻辑”和“人民至上”的执政情怀。</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en-US" altLang="zh-CN" sz="1600" dirty="0">
                <a:latin typeface="微软雅黑" panose="020B0503020204020204" pitchFamily="34" charset="-122"/>
                <a:ea typeface="微软雅黑" panose="020B0503020204020204" pitchFamily="34" charset="-122"/>
              </a:rPr>
              <a:t>       </a:t>
            </a:r>
            <a:r>
              <a:rPr lang="zh-CN" altLang="en-US" sz="1600" dirty="0">
                <a:effectLst/>
                <a:latin typeface="微软雅黑" panose="020B0503020204020204" pitchFamily="34" charset="-122"/>
                <a:ea typeface="微软雅黑" panose="020B0503020204020204" pitchFamily="34" charset="-122"/>
              </a:rPr>
              <a:t>改革开放40年来，在满足生存和发展需求、物质文化需求的基础上，改革开放正在进一步满足人民群众的公共产品需求、休闲和享受的需求、高层次需求、美好生活需求。新时代全力打赢脱贫攻坚战，确保小康路上一个都不掉队，这必将</a:t>
            </a:r>
            <a:r>
              <a:rPr lang="zh-CN" altLang="en-US" sz="1600" dirty="0">
                <a:latin typeface="微软雅黑" panose="020B0503020204020204" pitchFamily="34" charset="-122"/>
                <a:ea typeface="微软雅黑" panose="020B0503020204020204" pitchFamily="34" charset="-122"/>
              </a:rPr>
              <a:t>是</a:t>
            </a:r>
            <a:r>
              <a:rPr lang="zh-CN" altLang="en-US" sz="1600" dirty="0">
                <a:effectLst/>
                <a:latin typeface="微软雅黑" panose="020B0503020204020204" pitchFamily="34" charset="-122"/>
                <a:ea typeface="微软雅黑" panose="020B0503020204020204" pitchFamily="34" charset="-122"/>
              </a:rPr>
              <a:t>整个人类历史发展长河中最为光彩夺目的动人乐章。</a:t>
            </a:r>
          </a:p>
        </p:txBody>
      </p:sp>
      <p:sp>
        <p:nvSpPr>
          <p:cNvPr id="2" name="文本框 1">
            <a:extLst>
              <a:ext uri="{FF2B5EF4-FFF2-40B4-BE49-F238E27FC236}">
                <a16:creationId xmlns:a16="http://schemas.microsoft.com/office/drawing/2014/main" id="{5E4227FB-81EC-41A0-BB8C-41F391B30211}"/>
              </a:ext>
            </a:extLst>
          </p:cNvPr>
          <p:cNvSpPr txBox="1"/>
          <p:nvPr/>
        </p:nvSpPr>
        <p:spPr>
          <a:xfrm>
            <a:off x="3883843" y="338250"/>
            <a:ext cx="5929460" cy="646331"/>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改革开放满足了中国人民追求美好生活的愿望与期待</a:t>
            </a: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
        <p:nvSpPr>
          <p:cNvPr id="5" name="文本框 4">
            <a:extLst>
              <a:ext uri="{FF2B5EF4-FFF2-40B4-BE49-F238E27FC236}">
                <a16:creationId xmlns:a16="http://schemas.microsoft.com/office/drawing/2014/main" id="{9894ABA3-FECA-458C-BB57-62A9305E8155}"/>
              </a:ext>
            </a:extLst>
          </p:cNvPr>
          <p:cNvSpPr txBox="1"/>
          <p:nvPr/>
        </p:nvSpPr>
        <p:spPr>
          <a:xfrm>
            <a:off x="3883843" y="2615796"/>
            <a:ext cx="558066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改革开放提升了中华民族在国际上的地位与影响</a:t>
            </a:r>
            <a:endParaRPr lang="zh-CN" altLang="en-US" dirty="0"/>
          </a:p>
        </p:txBody>
      </p:sp>
      <p:sp>
        <p:nvSpPr>
          <p:cNvPr id="6" name="矩形 2">
            <a:extLst>
              <a:ext uri="{FF2B5EF4-FFF2-40B4-BE49-F238E27FC236}">
                <a16:creationId xmlns:a16="http://schemas.microsoft.com/office/drawing/2014/main" id="{CBA19CF8-0D66-461E-826A-DD804E1C018F}"/>
              </a:ext>
            </a:extLst>
          </p:cNvPr>
          <p:cNvSpPr/>
          <p:nvPr/>
        </p:nvSpPr>
        <p:spPr>
          <a:xfrm>
            <a:off x="3883842" y="3287641"/>
            <a:ext cx="7154945" cy="2554545"/>
          </a:xfrm>
          <a:prstGeom prst="rect">
            <a:avLst/>
          </a:prstGeom>
          <a:noFill/>
          <a:ln w="9525">
            <a:noFill/>
          </a:ln>
        </p:spPr>
        <p:txBody>
          <a:bodyPr wrap="square">
            <a:spAutoFit/>
          </a:bodyPr>
          <a:lstStyle/>
          <a:p>
            <a:pPr>
              <a:buFont typeface="Arial" panose="020B0604020202020204" pitchFamily="34" charset="0"/>
            </a:pPr>
            <a:r>
              <a:rPr lang="zh-CN" altLang="en-US" sz="1600" dirty="0">
                <a:latin typeface="微软雅黑" panose="020B0503020204020204" pitchFamily="34" charset="-122"/>
                <a:ea typeface="微软雅黑" panose="020B0503020204020204" pitchFamily="34" charset="-122"/>
              </a:rPr>
              <a:t>      </a:t>
            </a:r>
            <a:r>
              <a:rPr lang="zh-CN" altLang="en-US" sz="1600" dirty="0">
                <a:effectLst/>
                <a:latin typeface="微软雅黑" panose="020B0503020204020204" pitchFamily="34" charset="-122"/>
                <a:ea typeface="微软雅黑" panose="020B0503020204020204" pitchFamily="34" charset="-122"/>
              </a:rPr>
              <a:t> 对外开放的大幕一经拉开便释放出强大动力，推动中华民族迎来了从站起来、富起来到强起来的伟大飞跃。</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en-US" altLang="zh-CN" sz="1600" dirty="0">
                <a:latin typeface="微软雅黑" panose="020B0503020204020204" pitchFamily="34" charset="-122"/>
                <a:ea typeface="微软雅黑" panose="020B0503020204020204" pitchFamily="34" charset="-122"/>
              </a:rPr>
              <a:t>       </a:t>
            </a:r>
            <a:r>
              <a:rPr lang="zh-CN" altLang="en-US" sz="1600" dirty="0">
                <a:effectLst/>
                <a:latin typeface="微软雅黑" panose="020B0503020204020204" pitchFamily="34" charset="-122"/>
                <a:ea typeface="微软雅黑" panose="020B0503020204020204" pitchFamily="34" charset="-122"/>
              </a:rPr>
              <a:t>在经济发展方面，中国已经成为世界第二大经济体、制造业第一大国、货物贸易第一大国、第一大外汇储备国，连续多年对世界经济增长贡献率超过30%，为全球经济的复苏与稳定贡献了重要力量。</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en-US" altLang="zh-CN" sz="1600" dirty="0">
                <a:latin typeface="微软雅黑" panose="020B0503020204020204" pitchFamily="34" charset="-122"/>
                <a:ea typeface="微软雅黑" panose="020B0503020204020204" pitchFamily="34" charset="-122"/>
              </a:rPr>
              <a:t>       </a:t>
            </a:r>
            <a:r>
              <a:rPr lang="zh-CN" altLang="en-US" sz="1600" dirty="0">
                <a:effectLst/>
                <a:latin typeface="微软雅黑" panose="020B0503020204020204" pitchFamily="34" charset="-122"/>
                <a:ea typeface="微软雅黑" panose="020B0503020204020204" pitchFamily="34" charset="-122"/>
              </a:rPr>
              <a:t>在探索现代化路径方面，中国有效破解了发展中国家几乎难以摆脱的发展与稳定、开放与自主等几大难题。</a:t>
            </a:r>
            <a:endParaRPr lang="en-US" altLang="zh-CN" sz="1600" dirty="0">
              <a:effectLst/>
              <a:latin typeface="微软雅黑" panose="020B0503020204020204" pitchFamily="34" charset="-122"/>
              <a:ea typeface="微软雅黑" panose="020B0503020204020204" pitchFamily="34" charset="-122"/>
            </a:endParaRPr>
          </a:p>
          <a:p>
            <a:pPr>
              <a:buFont typeface="Arial" panose="020B0604020202020204" pitchFamily="34" charset="0"/>
            </a:pPr>
            <a:r>
              <a:rPr lang="en-US" altLang="zh-CN" sz="1600" dirty="0">
                <a:latin typeface="微软雅黑" panose="020B0503020204020204" pitchFamily="34" charset="-122"/>
                <a:ea typeface="微软雅黑" panose="020B0503020204020204" pitchFamily="34" charset="-122"/>
              </a:rPr>
              <a:t>       </a:t>
            </a:r>
            <a:r>
              <a:rPr lang="zh-CN" altLang="en-US" sz="1600" dirty="0">
                <a:effectLst/>
                <a:latin typeface="微软雅黑" panose="020B0503020204020204" pitchFamily="34" charset="-122"/>
                <a:ea typeface="微软雅黑" panose="020B0503020204020204" pitchFamily="34" charset="-122"/>
              </a:rPr>
              <a:t>在全球治理方面，在逆全球化思、潮单边主义、保护主义等极端化思潮泛起的世界形势下，中国提出构建人类命运共同体等一系列主张和倡议，展现出前所未有的引领力。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fade">
                                      <p:cBhvr>
                                        <p:cTn id="7" dur="1000"/>
                                        <p:tgtEl>
                                          <p:spTgt spid="235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P spid="2"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1C7FB42-7BAE-4ECA-9522-F54D1D94D362}"/>
              </a:ext>
            </a:extLst>
          </p:cNvPr>
          <p:cNvGrpSpPr/>
          <p:nvPr/>
        </p:nvGrpSpPr>
        <p:grpSpPr>
          <a:xfrm>
            <a:off x="749692" y="1358785"/>
            <a:ext cx="9289854" cy="3857625"/>
            <a:chOff x="749692" y="1358785"/>
            <a:chExt cx="9289854" cy="3857625"/>
          </a:xfrm>
        </p:grpSpPr>
        <p:pic>
          <p:nvPicPr>
            <p:cNvPr id="3" name="图片 1"/>
            <p:cNvPicPr>
              <a:picLocks noChangeAspect="1"/>
            </p:cNvPicPr>
            <p:nvPr/>
          </p:nvPicPr>
          <p:blipFill>
            <a:blip r:embed="rId2"/>
            <a:stretch>
              <a:fillRect/>
            </a:stretch>
          </p:blipFill>
          <p:spPr>
            <a:xfrm>
              <a:off x="749692" y="1358785"/>
              <a:ext cx="4851400" cy="3857625"/>
            </a:xfrm>
            <a:prstGeom prst="rect">
              <a:avLst/>
            </a:prstGeom>
            <a:noFill/>
            <a:ln w="9525">
              <a:noFill/>
            </a:ln>
          </p:spPr>
        </p:pic>
        <p:sp>
          <p:nvSpPr>
            <p:cNvPr id="4" name="文本框 3"/>
            <p:cNvSpPr txBox="1"/>
            <p:nvPr/>
          </p:nvSpPr>
          <p:spPr>
            <a:xfrm>
              <a:off x="3099978" y="2321004"/>
              <a:ext cx="933254" cy="1107996"/>
            </a:xfrm>
            <a:prstGeom prst="rect">
              <a:avLst/>
            </a:prstGeom>
            <a:noFill/>
          </p:spPr>
          <p:txBody>
            <a:bodyPr wrap="square" rtlCol="0">
              <a:spAutoFit/>
            </a:bodyPr>
            <a:lstStyle/>
            <a:p>
              <a:r>
                <a:rPr lang="zh-CN" altLang="en-US" sz="6600" b="1" dirty="0">
                  <a:latin typeface="隶书"/>
                </a:rPr>
                <a:t>肆</a:t>
              </a:r>
            </a:p>
          </p:txBody>
        </p:sp>
        <p:grpSp>
          <p:nvGrpSpPr>
            <p:cNvPr id="7" name="组合 4"/>
            <p:cNvGrpSpPr/>
            <p:nvPr/>
          </p:nvGrpSpPr>
          <p:grpSpPr>
            <a:xfrm>
              <a:off x="5694805" y="2253006"/>
              <a:ext cx="4344741" cy="1760440"/>
              <a:chOff x="0" y="0"/>
              <a:chExt cx="3788756" cy="955148"/>
            </a:xfrm>
          </p:grpSpPr>
          <p:pic>
            <p:nvPicPr>
              <p:cNvPr id="11" name="图片 5"/>
              <p:cNvPicPr>
                <a:picLocks noChangeAspect="1"/>
              </p:cNvPicPr>
              <p:nvPr/>
            </p:nvPicPr>
            <p:blipFill>
              <a:blip r:embed="rId3"/>
              <a:srcRect t="10387" r="2299"/>
              <a:stretch>
                <a:fillRect/>
              </a:stretch>
            </p:blipFill>
            <p:spPr>
              <a:xfrm>
                <a:off x="0" y="0"/>
                <a:ext cx="3788756" cy="955148"/>
              </a:xfrm>
              <a:prstGeom prst="rect">
                <a:avLst/>
              </a:prstGeom>
              <a:noFill/>
              <a:ln w="9525">
                <a:noFill/>
              </a:ln>
            </p:spPr>
          </p:pic>
          <p:sp>
            <p:nvSpPr>
              <p:cNvPr id="12" name="文本框 6"/>
              <p:cNvSpPr txBox="1"/>
              <p:nvPr/>
            </p:nvSpPr>
            <p:spPr>
              <a:xfrm>
                <a:off x="384577" y="180329"/>
                <a:ext cx="1657350" cy="368097"/>
              </a:xfrm>
              <a:prstGeom prst="rect">
                <a:avLst/>
              </a:prstGeom>
              <a:noFill/>
              <a:ln w="9525">
                <a:noFill/>
              </a:ln>
            </p:spPr>
            <p:txBody>
              <a:bodyPr anchor="t">
                <a:spAutoFit/>
              </a:bodyPr>
              <a:lstStyle/>
              <a:p>
                <a:pPr>
                  <a:buFont typeface="Arial" panose="020B0604020202020204" pitchFamily="34" charset="0"/>
                </a:pP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6100158" y="2649049"/>
              <a:ext cx="2893013" cy="707886"/>
            </a:xfrm>
            <a:prstGeom prst="rect">
              <a:avLst/>
            </a:prstGeom>
            <a:noFill/>
          </p:spPr>
          <p:txBody>
            <a:bodyPr wrap="square" rtlCol="0" anchor="t">
              <a:spAutoFit/>
              <a:scene3d>
                <a:camera prst="orthographicFront"/>
                <a:lightRig rig="threePt" dir="t"/>
              </a:scene3d>
            </a:bodyPr>
            <a:lstStyle/>
            <a:p>
              <a:pPr>
                <a:buFont typeface="Arial" panose="020B0604020202020204" pitchFamily="34" charset="0"/>
              </a:pPr>
              <a:r>
                <a:rPr lang="zh-CN" altLang="en-US" sz="2000" b="1" dirty="0">
                  <a:solidFill>
                    <a:schemeClr val="bg1"/>
                  </a:solidFill>
                  <a:effectLst/>
                  <a:latin typeface="楷体" panose="02010609060101010101" pitchFamily="49" charset="-122"/>
                  <a:ea typeface="楷体" panose="02010609060101010101" pitchFamily="49" charset="-122"/>
                  <a:sym typeface="+mn-ea"/>
                </a:rPr>
                <a:t>对新时期改革开放的总结与展望</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1"/>
          <p:cNvPicPr>
            <a:picLocks noChangeAspect="1"/>
          </p:cNvPicPr>
          <p:nvPr/>
        </p:nvPicPr>
        <p:blipFill>
          <a:blip r:embed="rId2"/>
          <a:stretch>
            <a:fillRect/>
          </a:stretch>
        </p:blipFill>
        <p:spPr>
          <a:xfrm>
            <a:off x="-393700" y="1965325"/>
            <a:ext cx="4851400" cy="3857625"/>
          </a:xfrm>
          <a:prstGeom prst="rect">
            <a:avLst/>
          </a:prstGeom>
          <a:noFill/>
          <a:ln w="9525">
            <a:noFill/>
          </a:ln>
        </p:spPr>
      </p:pic>
      <p:sp>
        <p:nvSpPr>
          <p:cNvPr id="10243" name="矩形 2"/>
          <p:cNvSpPr/>
          <p:nvPr/>
        </p:nvSpPr>
        <p:spPr>
          <a:xfrm>
            <a:off x="5227319" y="1012013"/>
            <a:ext cx="6346825" cy="4708981"/>
          </a:xfrm>
          <a:prstGeom prst="rect">
            <a:avLst/>
          </a:prstGeom>
          <a:noFill/>
          <a:ln w="9525">
            <a:noFill/>
          </a:ln>
        </p:spPr>
        <p:txBody>
          <a:bodyPr wrap="square">
            <a:spAutoFit/>
          </a:bodyPr>
          <a:lstStyle/>
          <a:p>
            <a:pPr fontAlgn="base">
              <a:buFont typeface="Arial" panose="020B0604020202020204" pitchFamily="34" charset="0"/>
            </a:pPr>
            <a:r>
              <a:rPr lang="zh-CN" altLang="en-US"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经济保持中高速增长，在世界主要国家中名列前茅，国内生产总值从五十四万亿元增长到八十万亿元，稳居世界第二。</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供给侧结构性改革深入推进，经济结构不断优化，数字经济等新兴产业蓬勃发展，基础设施建设快速推进。</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农业现代化稳步推进，粮食生产能力达到一万二千亿斤。城镇化率年均提高一点二个百分点，八千多万农业转移人口成为城镇居民。</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区域发展协调性增强，“一带一路”建设、京津冀协同发展、长江经济带发展成效显著。</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创新驱动发展战略大力实施，创新型国家建设成果丰硕，天宫、蛟龙、天眼、悟空、墨子、大飞机等重大科技成果相继问世。</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开放型经济新体制逐步健全，对外贸易、对外投资、外汇储备稳居世界前列。</a:t>
            </a:r>
          </a:p>
        </p:txBody>
      </p:sp>
      <p:grpSp>
        <p:nvGrpSpPr>
          <p:cNvPr id="2" name="组合 3"/>
          <p:cNvGrpSpPr/>
          <p:nvPr/>
        </p:nvGrpSpPr>
        <p:grpSpPr>
          <a:xfrm>
            <a:off x="426744" y="397481"/>
            <a:ext cx="3881306" cy="1057592"/>
            <a:chOff x="27607" y="85137"/>
            <a:chExt cx="3788756" cy="955148"/>
          </a:xfrm>
        </p:grpSpPr>
        <p:pic>
          <p:nvPicPr>
            <p:cNvPr id="10244" name="图片 4"/>
            <p:cNvPicPr>
              <a:picLocks noChangeAspect="1"/>
            </p:cNvPicPr>
            <p:nvPr/>
          </p:nvPicPr>
          <p:blipFill>
            <a:blip r:embed="rId3"/>
            <a:srcRect t="10387" r="2299"/>
            <a:stretch>
              <a:fillRect/>
            </a:stretch>
          </p:blipFill>
          <p:spPr>
            <a:xfrm>
              <a:off x="27607" y="85137"/>
              <a:ext cx="3788756" cy="955148"/>
            </a:xfrm>
            <a:prstGeom prst="rect">
              <a:avLst/>
            </a:prstGeom>
            <a:noFill/>
            <a:ln w="9525">
              <a:noFill/>
            </a:ln>
          </p:spPr>
        </p:pic>
        <p:sp>
          <p:nvSpPr>
            <p:cNvPr id="10245" name="文本框 5"/>
            <p:cNvSpPr txBox="1"/>
            <p:nvPr/>
          </p:nvSpPr>
          <p:spPr>
            <a:xfrm>
              <a:off x="384748" y="180540"/>
              <a:ext cx="2497690" cy="645877"/>
            </a:xfrm>
            <a:prstGeom prst="rect">
              <a:avLst/>
            </a:prstGeom>
            <a:noFill/>
            <a:ln w="9525">
              <a:noFill/>
            </a:ln>
          </p:spPr>
          <p:txBody>
            <a:bodyPr wrap="square" anchor="t">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总结：</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经济建设取得重大成就</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1"/>
          <p:cNvPicPr>
            <a:picLocks noChangeAspect="1"/>
          </p:cNvPicPr>
          <p:nvPr/>
        </p:nvPicPr>
        <p:blipFill>
          <a:blip r:embed="rId2"/>
          <a:stretch>
            <a:fillRect/>
          </a:stretch>
        </p:blipFill>
        <p:spPr>
          <a:xfrm>
            <a:off x="0" y="2405063"/>
            <a:ext cx="12192000" cy="4906962"/>
          </a:xfrm>
          <a:prstGeom prst="rect">
            <a:avLst/>
          </a:prstGeom>
          <a:noFill/>
          <a:ln w="9525">
            <a:noFill/>
          </a:ln>
        </p:spPr>
      </p:pic>
      <p:sp>
        <p:nvSpPr>
          <p:cNvPr id="11267" name="矩形 2"/>
          <p:cNvSpPr/>
          <p:nvPr/>
        </p:nvSpPr>
        <p:spPr>
          <a:xfrm>
            <a:off x="2334578" y="1357948"/>
            <a:ext cx="7242175" cy="1938992"/>
          </a:xfrm>
          <a:prstGeom prst="rect">
            <a:avLst/>
          </a:prstGeom>
          <a:noFill/>
          <a:ln w="9525">
            <a:noFill/>
          </a:ln>
        </p:spPr>
        <p:txBody>
          <a:bodyPr>
            <a:spAutoFit/>
          </a:bodyPr>
          <a:lstStyle/>
          <a:p>
            <a:pPr fontAlgn="base">
              <a:buFont typeface="Arial" panose="020B0604020202020204" pitchFamily="34" charset="0"/>
            </a:pPr>
            <a:r>
              <a:rPr lang="en-US" altLang="zh-CN" sz="1400" strike="noStrike" noProof="1">
                <a:latin typeface="微软雅黑" panose="020B0503020204020204" pitchFamily="34" charset="-122"/>
                <a:ea typeface="微软雅黑" panose="020B0503020204020204" pitchFamily="34" charset="-122"/>
                <a:cs typeface="+mn-cs"/>
              </a:rPr>
              <a:t>          </a:t>
            </a:r>
            <a:r>
              <a:rPr lang="zh-CN" altLang="en-US" sz="2000" strike="noStrike" noProof="1">
                <a:effectLst/>
                <a:latin typeface="微软雅黑" panose="020B0503020204020204" pitchFamily="34" charset="-122"/>
                <a:ea typeface="微软雅黑" panose="020B0503020204020204" pitchFamily="34" charset="-122"/>
              </a:rPr>
              <a:t>蹄疾步稳推进全面深化改革，坚决破除各方面体制机制弊端。改革全面发力、多点突破、推出一千五百多项改革举措，重要领域和关键环节改革取得突破性进展，主要领域改革主体框架基本确立。中国特色社会主义制度更加完善，国家治理体系和治理能力现代化水平明显提高，全社会发展活力和创新活力明显增强。</a:t>
            </a:r>
          </a:p>
        </p:txBody>
      </p:sp>
      <p:grpSp>
        <p:nvGrpSpPr>
          <p:cNvPr id="2" name="组合 3"/>
          <p:cNvGrpSpPr/>
          <p:nvPr/>
        </p:nvGrpSpPr>
        <p:grpSpPr>
          <a:xfrm>
            <a:off x="863345" y="434998"/>
            <a:ext cx="4449998" cy="1120423"/>
            <a:chOff x="-354528" y="85844"/>
            <a:chExt cx="4449285" cy="1121668"/>
          </a:xfrm>
        </p:grpSpPr>
        <p:pic>
          <p:nvPicPr>
            <p:cNvPr id="11268" name="图片 4"/>
            <p:cNvPicPr>
              <a:picLocks noChangeAspect="1"/>
            </p:cNvPicPr>
            <p:nvPr/>
          </p:nvPicPr>
          <p:blipFill>
            <a:blip r:embed="rId3"/>
            <a:srcRect t="10387" r="2299"/>
            <a:stretch>
              <a:fillRect/>
            </a:stretch>
          </p:blipFill>
          <p:spPr>
            <a:xfrm>
              <a:off x="-354528" y="85844"/>
              <a:ext cx="4449285" cy="1121668"/>
            </a:xfrm>
            <a:prstGeom prst="rect">
              <a:avLst/>
            </a:prstGeom>
            <a:noFill/>
            <a:ln w="9525">
              <a:noFill/>
            </a:ln>
          </p:spPr>
        </p:pic>
        <p:sp>
          <p:nvSpPr>
            <p:cNvPr id="11269" name="文本框 5"/>
            <p:cNvSpPr txBox="1"/>
            <p:nvPr/>
          </p:nvSpPr>
          <p:spPr>
            <a:xfrm>
              <a:off x="177209" y="255553"/>
              <a:ext cx="2889985" cy="647049"/>
            </a:xfrm>
            <a:prstGeom prst="rect">
              <a:avLst/>
            </a:prstGeom>
            <a:noFill/>
            <a:ln w="9525">
              <a:noFill/>
            </a:ln>
          </p:spPr>
          <p:txBody>
            <a:bodyPr wrap="square" anchor="t">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sym typeface="+mn-ea"/>
                </a:rPr>
                <a:t>总结：</a:t>
              </a:r>
              <a:r>
                <a:rPr lang="en-US" altLang="zh-CN" b="1" dirty="0">
                  <a:solidFill>
                    <a:schemeClr val="bg1"/>
                  </a:solidFill>
                  <a:latin typeface="微软雅黑" panose="020B0503020204020204" pitchFamily="34" charset="-122"/>
                  <a:ea typeface="微软雅黑" panose="020B0503020204020204" pitchFamily="34" charset="-122"/>
                  <a:sym typeface="+mn-ea"/>
                </a:rPr>
                <a:t>2.</a:t>
              </a:r>
              <a:r>
                <a:rPr lang="zh-CN" altLang="en-US" b="1" dirty="0">
                  <a:solidFill>
                    <a:schemeClr val="bg1"/>
                  </a:solidFill>
                  <a:latin typeface="微软雅黑" panose="020B0503020204020204" pitchFamily="34" charset="-122"/>
                  <a:ea typeface="微软雅黑" panose="020B0503020204020204" pitchFamily="34" charset="-122"/>
                </a:rPr>
                <a:t>全面深化改革取得重大突破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wipe(down)">
                                      <p:cBhvr>
                                        <p:cTn id="12"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1"/>
          <p:cNvPicPr>
            <a:picLocks noChangeAspect="1"/>
          </p:cNvPicPr>
          <p:nvPr/>
        </p:nvPicPr>
        <p:blipFill>
          <a:blip r:embed="rId2"/>
          <a:stretch>
            <a:fillRect/>
          </a:stretch>
        </p:blipFill>
        <p:spPr>
          <a:xfrm>
            <a:off x="147470" y="470461"/>
            <a:ext cx="7515225" cy="6226175"/>
          </a:xfrm>
          <a:prstGeom prst="rect">
            <a:avLst/>
          </a:prstGeom>
          <a:noFill/>
          <a:ln w="9525">
            <a:noFill/>
          </a:ln>
        </p:spPr>
      </p:pic>
      <p:sp>
        <p:nvSpPr>
          <p:cNvPr id="19459" name="矩形 2"/>
          <p:cNvSpPr/>
          <p:nvPr/>
        </p:nvSpPr>
        <p:spPr>
          <a:xfrm>
            <a:off x="7135443" y="1539345"/>
            <a:ext cx="4035320" cy="3477875"/>
          </a:xfrm>
          <a:prstGeom prst="rect">
            <a:avLst/>
          </a:prstGeom>
          <a:noFill/>
          <a:ln w="9525">
            <a:noFill/>
          </a:ln>
        </p:spPr>
        <p:txBody>
          <a:bodyPr wrap="square">
            <a:spAutoFit/>
          </a:bodyPr>
          <a:lstStyle/>
          <a:p>
            <a:pPr fontAlgn="base">
              <a:buFont typeface="Arial" panose="020B0604020202020204" pitchFamily="34" charset="0"/>
            </a:pPr>
            <a:r>
              <a:rPr lang="en-US" altLang="zh-CN" sz="2000" strike="noStrike" noProof="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cs typeface="+mn-cs"/>
              </a:rPr>
              <a:t>       </a:t>
            </a:r>
            <a:r>
              <a:rPr lang="zh-CN" altLang="en-US" sz="2000" strike="noStrike" noProof="1">
                <a:effectLst/>
                <a:latin typeface="微软雅黑" panose="020B0503020204020204" pitchFamily="34" charset="-122"/>
                <a:ea typeface="微软雅黑" panose="020B0503020204020204" pitchFamily="34" charset="-122"/>
              </a:rPr>
              <a:t>只有社会主义才能救中国，只有改革开放才能发展中国、发展社会主义、发展马克思主义。</a:t>
            </a:r>
            <a:endParaRPr lang="en-US" altLang="zh-CN" sz="2000" strike="noStrike" noProof="1">
              <a:effectLst/>
              <a:latin typeface="微软雅黑" panose="020B0503020204020204" pitchFamily="34" charset="-122"/>
              <a:ea typeface="微软雅黑" panose="020B0503020204020204" pitchFamily="34" charset="-122"/>
            </a:endParaRPr>
          </a:p>
          <a:p>
            <a:pPr fontAlgn="base">
              <a:buFont typeface="Arial" panose="020B0604020202020204" pitchFamily="34" charset="0"/>
            </a:pPr>
            <a:r>
              <a:rPr lang="en-US" altLang="zh-CN" sz="2000" noProof="1">
                <a:latin typeface="微软雅黑" panose="020B0503020204020204" pitchFamily="34" charset="-122"/>
                <a:ea typeface="微软雅黑" panose="020B0503020204020204" pitchFamily="34" charset="-122"/>
              </a:rPr>
              <a:t>       </a:t>
            </a:r>
            <a:r>
              <a:rPr lang="zh-CN" altLang="en-US" sz="2000" strike="noStrike" noProof="1">
                <a:effectLst/>
                <a:latin typeface="微软雅黑" panose="020B0503020204020204" pitchFamily="34" charset="-122"/>
                <a:ea typeface="微软雅黑" panose="020B0503020204020204" pitchFamily="34" charset="-122"/>
              </a:rPr>
              <a:t>必须坚持和完善中国特色社会主义制度，不断推进国家治理体系和治理能力现代化，坚决破除一切不合时宜的思想观念和体制机制弊端，吸收人类文明有益成果，构建系统完备、科学规范、运行有效的制度体系，充分发挥我国社会主义制度优越性。</a:t>
            </a:r>
          </a:p>
        </p:txBody>
      </p:sp>
      <p:grpSp>
        <p:nvGrpSpPr>
          <p:cNvPr id="7" name="组合 3">
            <a:extLst>
              <a:ext uri="{FF2B5EF4-FFF2-40B4-BE49-F238E27FC236}">
                <a16:creationId xmlns:a16="http://schemas.microsoft.com/office/drawing/2014/main" id="{1A1A524C-7933-414C-810A-C1D00A961A9E}"/>
              </a:ext>
            </a:extLst>
          </p:cNvPr>
          <p:cNvGrpSpPr/>
          <p:nvPr/>
        </p:nvGrpSpPr>
        <p:grpSpPr>
          <a:xfrm>
            <a:off x="258793" y="198745"/>
            <a:ext cx="4615585" cy="1162115"/>
            <a:chOff x="-288849" y="-157029"/>
            <a:chExt cx="4614847" cy="1163406"/>
          </a:xfrm>
        </p:grpSpPr>
        <p:pic>
          <p:nvPicPr>
            <p:cNvPr id="8" name="图片 4">
              <a:extLst>
                <a:ext uri="{FF2B5EF4-FFF2-40B4-BE49-F238E27FC236}">
                  <a16:creationId xmlns:a16="http://schemas.microsoft.com/office/drawing/2014/main" id="{05B3493F-137E-4BF4-80E1-14BAE1ED5E72}"/>
                </a:ext>
              </a:extLst>
            </p:cNvPr>
            <p:cNvPicPr>
              <a:picLocks noChangeAspect="1"/>
            </p:cNvPicPr>
            <p:nvPr/>
          </p:nvPicPr>
          <p:blipFill>
            <a:blip r:embed="rId3"/>
            <a:srcRect t="10387" r="2299"/>
            <a:stretch>
              <a:fillRect/>
            </a:stretch>
          </p:blipFill>
          <p:spPr>
            <a:xfrm>
              <a:off x="-288849" y="-157029"/>
              <a:ext cx="4614847" cy="1163406"/>
            </a:xfrm>
            <a:prstGeom prst="rect">
              <a:avLst/>
            </a:prstGeom>
            <a:noFill/>
            <a:ln w="9525">
              <a:noFill/>
            </a:ln>
          </p:spPr>
        </p:pic>
        <p:sp>
          <p:nvSpPr>
            <p:cNvPr id="9" name="文本框 5">
              <a:extLst>
                <a:ext uri="{FF2B5EF4-FFF2-40B4-BE49-F238E27FC236}">
                  <a16:creationId xmlns:a16="http://schemas.microsoft.com/office/drawing/2014/main" id="{F1BBADA8-1F8F-41E9-9B2E-36F2FEA723A5}"/>
                </a:ext>
              </a:extLst>
            </p:cNvPr>
            <p:cNvSpPr txBox="1"/>
            <p:nvPr/>
          </p:nvSpPr>
          <p:spPr>
            <a:xfrm>
              <a:off x="423204" y="78241"/>
              <a:ext cx="2684490" cy="647049"/>
            </a:xfrm>
            <a:prstGeom prst="rect">
              <a:avLst/>
            </a:prstGeom>
            <a:noFill/>
            <a:ln w="9525">
              <a:noFill/>
            </a:ln>
          </p:spPr>
          <p:txBody>
            <a:bodyPr wrap="square" anchor="t">
              <a:spAutoFit/>
            </a:bodyPr>
            <a:lstStyle/>
            <a:p>
              <a:pPr>
                <a:buFont typeface="Arial" panose="020B0604020202020204" pitchFamily="34" charset="0"/>
              </a:pP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展望</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rPr>
                <a:t>坚持全面深化改革的决心不变</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wipe(down)">
                                      <p:cBhvr>
                                        <p:cTn id="12" dur="1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1"/>
          <p:cNvPicPr>
            <a:picLocks noChangeAspect="1"/>
          </p:cNvPicPr>
          <p:nvPr/>
        </p:nvPicPr>
        <p:blipFill>
          <a:blip r:embed="rId2"/>
          <a:stretch>
            <a:fillRect/>
          </a:stretch>
        </p:blipFill>
        <p:spPr>
          <a:xfrm>
            <a:off x="0" y="2114550"/>
            <a:ext cx="7145338" cy="4743450"/>
          </a:xfrm>
          <a:prstGeom prst="rect">
            <a:avLst/>
          </a:prstGeom>
          <a:noFill/>
          <a:ln w="9525">
            <a:noFill/>
          </a:ln>
        </p:spPr>
      </p:pic>
      <p:sp>
        <p:nvSpPr>
          <p:cNvPr id="13314" name="矩形 2"/>
          <p:cNvSpPr/>
          <p:nvPr/>
        </p:nvSpPr>
        <p:spPr>
          <a:xfrm>
            <a:off x="7435850" y="2114233"/>
            <a:ext cx="3789363" cy="3169285"/>
          </a:xfrm>
          <a:prstGeom prst="rect">
            <a:avLst/>
          </a:prstGeom>
          <a:noFill/>
          <a:ln w="9525">
            <a:noFill/>
          </a:ln>
        </p:spPr>
        <p:txBody>
          <a:bodyPr anchor="t">
            <a:spAutoFit/>
          </a:bodyPr>
          <a:lstStyle/>
          <a:p>
            <a:pPr>
              <a:buFont typeface="Arial" panose="020B0604020202020204" pitchFamily="34" charset="0"/>
            </a:pPr>
            <a:r>
              <a:rPr lang="en-US" altLang="zh-CN" sz="2000" dirty="0">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       </a:t>
            </a:r>
            <a:r>
              <a:rPr lang="zh-CN" altLang="en-US" sz="2000" dirty="0">
                <a:effectLst/>
                <a:latin typeface="微软雅黑" panose="020B0503020204020204" pitchFamily="34" charset="-122"/>
                <a:ea typeface="微软雅黑" panose="020B0503020204020204" pitchFamily="34" charset="-122"/>
              </a:rPr>
              <a:t>我们党深刻认识到，实现中华民族伟大复兴，必须合乎时代潮流、顺应人民意愿，勇于改革开放，让党和人民事业始终充满奋勇前进的强大动力。我们党团结带领人民进行改革开放新的伟大革命，破除阻碍国家和民族发展的一切思想和体制障碍，开辟了中国特色社会主义道路，使中国大踏步赶上时代。</a:t>
            </a:r>
          </a:p>
        </p:txBody>
      </p:sp>
      <p:grpSp>
        <p:nvGrpSpPr>
          <p:cNvPr id="13315" name="组合 3"/>
          <p:cNvGrpSpPr/>
          <p:nvPr/>
        </p:nvGrpSpPr>
        <p:grpSpPr>
          <a:xfrm>
            <a:off x="7435850" y="841375"/>
            <a:ext cx="3789363" cy="954088"/>
            <a:chOff x="0" y="0"/>
            <a:chExt cx="3788756" cy="955148"/>
          </a:xfrm>
        </p:grpSpPr>
        <p:pic>
          <p:nvPicPr>
            <p:cNvPr id="13316" name="图片 4"/>
            <p:cNvPicPr>
              <a:picLocks noChangeAspect="1"/>
            </p:cNvPicPr>
            <p:nvPr/>
          </p:nvPicPr>
          <p:blipFill>
            <a:blip r:embed="rId3"/>
            <a:srcRect t="10387" r="2299"/>
            <a:stretch>
              <a:fillRect/>
            </a:stretch>
          </p:blipFill>
          <p:spPr>
            <a:xfrm>
              <a:off x="0" y="0"/>
              <a:ext cx="3788756" cy="955148"/>
            </a:xfrm>
            <a:prstGeom prst="rect">
              <a:avLst/>
            </a:prstGeom>
            <a:noFill/>
            <a:ln w="9525">
              <a:noFill/>
            </a:ln>
          </p:spPr>
        </p:pic>
        <p:sp>
          <p:nvSpPr>
            <p:cNvPr id="13317" name="文本框 5"/>
            <p:cNvSpPr txBox="1"/>
            <p:nvPr/>
          </p:nvSpPr>
          <p:spPr>
            <a:xfrm>
              <a:off x="384748" y="180540"/>
              <a:ext cx="2055801" cy="368709"/>
            </a:xfrm>
            <a:prstGeom prst="rect">
              <a:avLst/>
            </a:prstGeom>
            <a:noFill/>
            <a:ln w="9525">
              <a:noFill/>
            </a:ln>
          </p:spPr>
          <p:txBody>
            <a:bodyPr wrap="square" anchor="t">
              <a:spAutoFit/>
            </a:bodyPr>
            <a:lstStyle/>
            <a:p>
              <a:pPr>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rPr>
                <a:t>展望</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伟大复兴</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10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additive="base">
                                        <p:cTn id="12" dur="1000" fill="hold"/>
                                        <p:tgtEl>
                                          <p:spTgt spid="13314"/>
                                        </p:tgtEl>
                                        <p:attrNameLst>
                                          <p:attrName>ppt_x</p:attrName>
                                        </p:attrNameLst>
                                      </p:cBhvr>
                                      <p:tavLst>
                                        <p:tav tm="0">
                                          <p:val>
                                            <p:strVal val="#ppt_x"/>
                                          </p:val>
                                        </p:tav>
                                        <p:tav tm="100000">
                                          <p:val>
                                            <p:strVal val="#ppt_x"/>
                                          </p:val>
                                        </p:tav>
                                      </p:tavLst>
                                    </p:anim>
                                    <p:anim calcmode="lin" valueType="num">
                                      <p:cBhvr additive="base">
                                        <p:cTn id="13" dur="10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图片 3"/>
          <p:cNvPicPr>
            <a:picLocks noChangeAspect="1"/>
          </p:cNvPicPr>
          <p:nvPr/>
        </p:nvPicPr>
        <p:blipFill>
          <a:blip r:embed="rId3"/>
          <a:stretch>
            <a:fillRect/>
          </a:stretch>
        </p:blipFill>
        <p:spPr>
          <a:xfrm>
            <a:off x="1925638" y="1238250"/>
            <a:ext cx="3675062" cy="4376738"/>
          </a:xfrm>
          <a:prstGeom prst="rect">
            <a:avLst/>
          </a:prstGeom>
          <a:noFill/>
          <a:ln w="9525">
            <a:noFill/>
          </a:ln>
        </p:spPr>
      </p:pic>
      <p:pic>
        <p:nvPicPr>
          <p:cNvPr id="8196" name="图片 8"/>
          <p:cNvPicPr>
            <a:picLocks noChangeAspect="1"/>
          </p:cNvPicPr>
          <p:nvPr/>
        </p:nvPicPr>
        <p:blipFill>
          <a:blip r:embed="rId4"/>
          <a:stretch>
            <a:fillRect/>
          </a:stretch>
        </p:blipFill>
        <p:spPr>
          <a:xfrm>
            <a:off x="9144000" y="3898900"/>
            <a:ext cx="287338" cy="287338"/>
          </a:xfrm>
          <a:prstGeom prst="rect">
            <a:avLst/>
          </a:prstGeom>
          <a:noFill/>
          <a:ln w="9525">
            <a:noFill/>
          </a:ln>
        </p:spPr>
      </p:pic>
      <p:sp>
        <p:nvSpPr>
          <p:cNvPr id="8197" name="TextBox 6"/>
          <p:cNvSpPr txBox="1"/>
          <p:nvPr/>
        </p:nvSpPr>
        <p:spPr>
          <a:xfrm>
            <a:off x="5265738" y="2212975"/>
            <a:ext cx="4202112" cy="1198880"/>
          </a:xfrm>
          <a:prstGeom prst="rect">
            <a:avLst/>
          </a:prstGeom>
          <a:noFill/>
          <a:ln w="9525">
            <a:noFill/>
          </a:ln>
        </p:spPr>
        <p:txBody>
          <a:bodyPr>
            <a:spAutoFit/>
          </a:bodyPr>
          <a:lstStyle/>
          <a:p>
            <a:r>
              <a:rPr lang="zh-CN" altLang="en-US" sz="7200" dirty="0">
                <a:latin typeface="华文行楷" panose="02010800040101010101" pitchFamily="2" charset="-122"/>
                <a:ea typeface="华文行楷" panose="02010800040101010101" pitchFamily="2" charset="-122"/>
              </a:rPr>
              <a:t>鸦片战争</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1000"/>
                                        <p:tgtEl>
                                          <p:spTgt spid="8195"/>
                                        </p:tgtEl>
                                      </p:cBhvr>
                                    </p:animEffect>
                                    <p:anim calcmode="lin" valueType="num">
                                      <p:cBhvr>
                                        <p:cTn id="8" dur="1000" fill="hold"/>
                                        <p:tgtEl>
                                          <p:spTgt spid="8195"/>
                                        </p:tgtEl>
                                        <p:attrNameLst>
                                          <p:attrName>ppt_x</p:attrName>
                                        </p:attrNameLst>
                                      </p:cBhvr>
                                      <p:tavLst>
                                        <p:tav tm="0">
                                          <p:val>
                                            <p:strVal val="#ppt_x"/>
                                          </p:val>
                                        </p:tav>
                                        <p:tav tm="100000">
                                          <p:val>
                                            <p:strVal val="#ppt_x"/>
                                          </p:val>
                                        </p:tav>
                                      </p:tavLst>
                                    </p:anim>
                                    <p:anim calcmode="lin" valueType="num">
                                      <p:cBhvr>
                                        <p:cTn id="9" dur="1000" fill="hold"/>
                                        <p:tgtEl>
                                          <p:spTgt spid="819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1000"/>
                                        <p:tgtEl>
                                          <p:spTgt spid="8196"/>
                                        </p:tgtEl>
                                      </p:cBhvr>
                                    </p:animEffect>
                                    <p:anim calcmode="lin" valueType="num">
                                      <p:cBhvr>
                                        <p:cTn id="13" dur="1000" fill="hold"/>
                                        <p:tgtEl>
                                          <p:spTgt spid="8196"/>
                                        </p:tgtEl>
                                        <p:attrNameLst>
                                          <p:attrName>ppt_x</p:attrName>
                                        </p:attrNameLst>
                                      </p:cBhvr>
                                      <p:tavLst>
                                        <p:tav tm="0">
                                          <p:val>
                                            <p:strVal val="#ppt_x"/>
                                          </p:val>
                                        </p:tav>
                                        <p:tav tm="100000">
                                          <p:val>
                                            <p:strVal val="#ppt_x"/>
                                          </p:val>
                                        </p:tav>
                                      </p:tavLst>
                                    </p:anim>
                                    <p:anim calcmode="lin" valueType="num">
                                      <p:cBhvr>
                                        <p:cTn id="14" dur="1000" fill="hold"/>
                                        <p:tgtEl>
                                          <p:spTgt spid="819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fade">
                                      <p:cBhvr>
                                        <p:cTn id="17" dur="1000"/>
                                        <p:tgtEl>
                                          <p:spTgt spid="8197"/>
                                        </p:tgtEl>
                                      </p:cBhvr>
                                    </p:animEffect>
                                    <p:anim calcmode="lin" valueType="num">
                                      <p:cBhvr>
                                        <p:cTn id="18" dur="1000" fill="hold"/>
                                        <p:tgtEl>
                                          <p:spTgt spid="8197"/>
                                        </p:tgtEl>
                                        <p:attrNameLst>
                                          <p:attrName>ppt_x</p:attrName>
                                        </p:attrNameLst>
                                      </p:cBhvr>
                                      <p:tavLst>
                                        <p:tav tm="0">
                                          <p:val>
                                            <p:strVal val="#ppt_x"/>
                                          </p:val>
                                        </p:tav>
                                        <p:tav tm="100000">
                                          <p:val>
                                            <p:strVal val="#ppt_x"/>
                                          </p:val>
                                        </p:tav>
                                      </p:tavLst>
                                    </p:anim>
                                    <p:anim calcmode="lin" valueType="num">
                                      <p:cBhvr>
                                        <p:cTn id="19"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45F2BBF-FB25-4EDE-82E7-559890F85B29}"/>
              </a:ext>
            </a:extLst>
          </p:cNvPr>
          <p:cNvGrpSpPr/>
          <p:nvPr/>
        </p:nvGrpSpPr>
        <p:grpSpPr>
          <a:xfrm>
            <a:off x="2085893" y="1223486"/>
            <a:ext cx="7381957" cy="4376738"/>
            <a:chOff x="2085893" y="1223486"/>
            <a:chExt cx="7381957" cy="4376738"/>
          </a:xfrm>
        </p:grpSpPr>
        <p:pic>
          <p:nvPicPr>
            <p:cNvPr id="8195" name="图片 3"/>
            <p:cNvPicPr>
              <a:picLocks noChangeAspect="1"/>
            </p:cNvPicPr>
            <p:nvPr/>
          </p:nvPicPr>
          <p:blipFill>
            <a:blip r:embed="rId3"/>
            <a:stretch>
              <a:fillRect/>
            </a:stretch>
          </p:blipFill>
          <p:spPr>
            <a:xfrm>
              <a:off x="2085893" y="1223486"/>
              <a:ext cx="3675062" cy="4376738"/>
            </a:xfrm>
            <a:prstGeom prst="rect">
              <a:avLst/>
            </a:prstGeom>
            <a:noFill/>
            <a:ln w="9525">
              <a:noFill/>
            </a:ln>
          </p:spPr>
        </p:pic>
        <p:pic>
          <p:nvPicPr>
            <p:cNvPr id="8196" name="图片 8"/>
            <p:cNvPicPr>
              <a:picLocks noChangeAspect="1"/>
            </p:cNvPicPr>
            <p:nvPr/>
          </p:nvPicPr>
          <p:blipFill>
            <a:blip r:embed="rId4"/>
            <a:stretch>
              <a:fillRect/>
            </a:stretch>
          </p:blipFill>
          <p:spPr>
            <a:xfrm>
              <a:off x="9144000" y="3898900"/>
              <a:ext cx="287338" cy="287338"/>
            </a:xfrm>
            <a:prstGeom prst="rect">
              <a:avLst/>
            </a:prstGeom>
            <a:noFill/>
            <a:ln w="9525">
              <a:noFill/>
            </a:ln>
          </p:spPr>
        </p:pic>
        <p:sp>
          <p:nvSpPr>
            <p:cNvPr id="8197" name="TextBox 6"/>
            <p:cNvSpPr txBox="1"/>
            <p:nvPr/>
          </p:nvSpPr>
          <p:spPr>
            <a:xfrm>
              <a:off x="5265738" y="2212975"/>
              <a:ext cx="4202112" cy="1198880"/>
            </a:xfrm>
            <a:prstGeom prst="rect">
              <a:avLst/>
            </a:prstGeom>
            <a:noFill/>
            <a:ln w="9525">
              <a:noFill/>
            </a:ln>
          </p:spPr>
          <p:txBody>
            <a:bodyPr>
              <a:spAutoFit/>
            </a:bodyPr>
            <a:lstStyle/>
            <a:p>
              <a:r>
                <a:rPr lang="zh-CN" altLang="en-US" sz="7200" dirty="0">
                  <a:latin typeface="华文行楷" panose="02010800040101010101" pitchFamily="2" charset="-122"/>
                  <a:ea typeface="华文行楷" panose="02010800040101010101" pitchFamily="2" charset="-122"/>
                </a:rPr>
                <a:t>  总结</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txBox="1">
            <a:spLocks noChangeArrowheads="1"/>
          </p:cNvSpPr>
          <p:nvPr/>
        </p:nvSpPr>
        <p:spPr bwMode="auto">
          <a:xfrm>
            <a:off x="-7598" y="7101408"/>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5" dirty="0">
              <a:solidFill>
                <a:srgbClr val="FF0000"/>
              </a:solidFill>
              <a:latin typeface="微软雅黑" panose="020B0503020204020204" pitchFamily="34" charset="-122"/>
              <a:ea typeface="微软雅黑" panose="020B0503020204020204" pitchFamily="34" charset="-122"/>
            </a:endParaRPr>
          </a:p>
        </p:txBody>
      </p:sp>
      <p:pic>
        <p:nvPicPr>
          <p:cNvPr id="11" name="Picture 3" descr="E:\我的作品\4比3标准\中国风\传统风格类型模板\PSD0027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7550" y="2970402"/>
            <a:ext cx="2214565" cy="1853161"/>
          </a:xfrm>
          <a:prstGeom prst="rect">
            <a:avLst/>
          </a:prstGeom>
          <a:noFill/>
          <a:extLst>
            <a:ext uri="{909E8E84-426E-40DD-AFC4-6F175D3DCCD1}">
              <a14:hiddenFill xmlns:a14="http://schemas.microsoft.com/office/drawing/2010/main">
                <a:solidFill>
                  <a:srgbClr val="FFFFFF"/>
                </a:solidFill>
              </a14:hiddenFill>
            </a:ext>
          </a:extLst>
        </p:spPr>
      </p:pic>
      <p:sp>
        <p:nvSpPr>
          <p:cNvPr id="12" name="Line 13"/>
          <p:cNvSpPr>
            <a:spLocks noChangeShapeType="1"/>
          </p:cNvSpPr>
          <p:nvPr/>
        </p:nvSpPr>
        <p:spPr bwMode="auto">
          <a:xfrm>
            <a:off x="394335" y="3822065"/>
            <a:ext cx="8771890" cy="1270"/>
          </a:xfrm>
          <a:prstGeom prst="line">
            <a:avLst/>
          </a:prstGeom>
          <a:noFill/>
          <a:ln w="101600">
            <a:solidFill>
              <a:schemeClr val="tx1"/>
            </a:solidFill>
            <a:round/>
            <a:tailEnd type="triangl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zh-CN" altLang="en-US" sz="1400">
              <a:ln>
                <a:solidFill>
                  <a:srgbClr val="FFD347"/>
                </a:solidFill>
              </a:ln>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4" name="Picture 4" descr="C:\Users\Thinkpad\Desktop\PNG\1_0000_渐变映射-2-副本-9.png"/>
          <p:cNvPicPr>
            <a:picLocks noChangeAspect="1" noChangeArrowheads="1"/>
          </p:cNvPicPr>
          <p:nvPr/>
        </p:nvPicPr>
        <p:blipFill>
          <a:blip r:embed="rId4" cstate="email"/>
          <a:srcRect/>
          <a:stretch>
            <a:fillRect/>
          </a:stretch>
        </p:blipFill>
        <p:spPr bwMode="auto">
          <a:xfrm>
            <a:off x="3273364" y="3683795"/>
            <a:ext cx="313190" cy="277553"/>
          </a:xfrm>
          <a:prstGeom prst="rect">
            <a:avLst/>
          </a:prstGeom>
          <a:noFill/>
          <a:extLst>
            <a:ext uri="{909E8E84-426E-40DD-AFC4-6F175D3DCCD1}">
              <a14:hiddenFill xmlns:a14="http://schemas.microsoft.com/office/drawing/2010/main">
                <a:solidFill>
                  <a:srgbClr val="FFFFFF"/>
                </a:solidFill>
              </a14:hiddenFill>
            </a:ext>
          </a:extLst>
        </p:spPr>
      </p:pic>
      <p:sp>
        <p:nvSpPr>
          <p:cNvPr id="15" name="Line 16"/>
          <p:cNvSpPr>
            <a:spLocks noChangeShapeType="1"/>
          </p:cNvSpPr>
          <p:nvPr/>
        </p:nvSpPr>
        <p:spPr bwMode="auto">
          <a:xfrm flipH="1">
            <a:off x="3423315" y="2418774"/>
            <a:ext cx="0" cy="1403798"/>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36D1057E-0691-4C43-8D1B-B625DB27E6D0}"/>
              </a:ext>
            </a:extLst>
          </p:cNvPr>
          <p:cNvGrpSpPr/>
          <p:nvPr/>
        </p:nvGrpSpPr>
        <p:grpSpPr>
          <a:xfrm>
            <a:off x="5662378" y="1764255"/>
            <a:ext cx="1791565" cy="1748302"/>
            <a:chOff x="5662378" y="1764255"/>
            <a:chExt cx="1791565" cy="1748302"/>
          </a:xfrm>
        </p:grpSpPr>
        <p:pic>
          <p:nvPicPr>
            <p:cNvPr id="18" name="Picture 8" descr="C:\Users\Thinkpad\Desktop\PNG\1_0003_渐变映射-2-副本-2.png"/>
            <p:cNvPicPr>
              <a:picLocks noChangeAspect="1" noChangeArrowheads="1"/>
            </p:cNvPicPr>
            <p:nvPr/>
          </p:nvPicPr>
          <p:blipFill>
            <a:blip r:embed="rId5" cstate="email"/>
            <a:srcRect/>
            <a:stretch>
              <a:fillRect/>
            </a:stretch>
          </p:blipFill>
          <p:spPr bwMode="auto">
            <a:xfrm>
              <a:off x="5662378" y="1764255"/>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7"/>
            <p:cNvSpPr txBox="1">
              <a:spLocks noChangeArrowheads="1"/>
            </p:cNvSpPr>
            <p:nvPr/>
          </p:nvSpPr>
          <p:spPr bwMode="auto">
            <a:xfrm>
              <a:off x="6026785" y="2081530"/>
              <a:ext cx="10623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zh-CN" b="1">
                  <a:solidFill>
                    <a:schemeClr val="bg1"/>
                  </a:solidFill>
                  <a:latin typeface="方正宋黑简体" pitchFamily="2" charset="-122"/>
                  <a:ea typeface="方正宋黑简体" pitchFamily="2" charset="-122"/>
                </a:rPr>
                <a:t>1895</a:t>
              </a:r>
              <a:r>
                <a:rPr lang="zh-CN" altLang="en-US" b="1">
                  <a:solidFill>
                    <a:schemeClr val="bg1"/>
                  </a:solidFill>
                  <a:latin typeface="方正宋黑简体" pitchFamily="2" charset="-122"/>
                  <a:ea typeface="方正宋黑简体" pitchFamily="2" charset="-122"/>
                </a:rPr>
                <a:t>年</a:t>
              </a:r>
              <a:endParaRPr lang="zh-CN" altLang="en-US" b="1" dirty="0">
                <a:solidFill>
                  <a:schemeClr val="bg1"/>
                </a:solidFill>
                <a:latin typeface="方正宋黑简体" pitchFamily="2" charset="-122"/>
                <a:ea typeface="方正宋黑简体" pitchFamily="2" charset="-122"/>
              </a:endParaRPr>
            </a:p>
          </p:txBody>
        </p:sp>
        <p:sp>
          <p:nvSpPr>
            <p:cNvPr id="17" name="TextBox 57"/>
            <p:cNvSpPr txBox="1">
              <a:spLocks noChangeArrowheads="1"/>
            </p:cNvSpPr>
            <p:nvPr/>
          </p:nvSpPr>
          <p:spPr bwMode="auto">
            <a:xfrm>
              <a:off x="5966810" y="2363836"/>
              <a:ext cx="1412943"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None/>
              </a:pPr>
              <a:r>
                <a:rPr lang="zh-CN" altLang="en-US" sz="1600">
                  <a:solidFill>
                    <a:schemeClr val="bg1"/>
                  </a:solidFill>
                </a:rPr>
                <a:t>《马关条约》</a:t>
              </a:r>
            </a:p>
            <a:p>
              <a:pPr algn="l">
                <a:buClrTx/>
                <a:buSzTx/>
                <a:buNone/>
              </a:pPr>
              <a:r>
                <a:rPr lang="zh-CN" altLang="en-US" sz="1600">
                  <a:solidFill>
                    <a:schemeClr val="bg1"/>
                  </a:solidFill>
                </a:rPr>
                <a:t>内地新增通商口岸，大量建设工厂</a:t>
              </a:r>
            </a:p>
          </p:txBody>
        </p:sp>
      </p:grpSp>
      <p:pic>
        <p:nvPicPr>
          <p:cNvPr id="19" name="Picture 4" descr="C:\Users\Thinkpad\Desktop\PNG\1_0000_渐变映射-2-副本-9.png"/>
          <p:cNvPicPr>
            <a:picLocks noChangeAspect="1" noChangeArrowheads="1"/>
          </p:cNvPicPr>
          <p:nvPr/>
        </p:nvPicPr>
        <p:blipFill>
          <a:blip r:embed="rId4" cstate="email"/>
          <a:srcRect/>
          <a:stretch>
            <a:fillRect/>
          </a:stretch>
        </p:blipFill>
        <p:spPr bwMode="auto">
          <a:xfrm>
            <a:off x="5802294" y="3683795"/>
            <a:ext cx="313190" cy="277553"/>
          </a:xfrm>
          <a:prstGeom prst="rect">
            <a:avLst/>
          </a:prstGeom>
          <a:noFill/>
          <a:extLst>
            <a:ext uri="{909E8E84-426E-40DD-AFC4-6F175D3DCCD1}">
              <a14:hiddenFill xmlns:a14="http://schemas.microsoft.com/office/drawing/2010/main">
                <a:solidFill>
                  <a:srgbClr val="FFFFFF"/>
                </a:solidFill>
              </a14:hiddenFill>
            </a:ext>
          </a:extLst>
        </p:spPr>
      </p:pic>
      <p:sp>
        <p:nvSpPr>
          <p:cNvPr id="20" name="Line 16"/>
          <p:cNvSpPr>
            <a:spLocks noChangeShapeType="1"/>
          </p:cNvSpPr>
          <p:nvPr/>
        </p:nvSpPr>
        <p:spPr bwMode="auto">
          <a:xfrm flipH="1">
            <a:off x="5952245" y="2418774"/>
            <a:ext cx="0" cy="1403798"/>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99E7D89F-557E-4F2F-99BC-623C702569EA}"/>
              </a:ext>
            </a:extLst>
          </p:cNvPr>
          <p:cNvGrpSpPr/>
          <p:nvPr/>
        </p:nvGrpSpPr>
        <p:grpSpPr>
          <a:xfrm>
            <a:off x="3133448" y="1764255"/>
            <a:ext cx="1791565" cy="1748302"/>
            <a:chOff x="3133448" y="1764255"/>
            <a:chExt cx="1791565" cy="1748302"/>
          </a:xfrm>
        </p:grpSpPr>
        <p:pic>
          <p:nvPicPr>
            <p:cNvPr id="13" name="Picture 8" descr="C:\Users\Thinkpad\Desktop\PNG\1_0003_渐变映射-2-副本-2.png"/>
            <p:cNvPicPr>
              <a:picLocks noChangeAspect="1" noChangeArrowheads="1"/>
            </p:cNvPicPr>
            <p:nvPr/>
          </p:nvPicPr>
          <p:blipFill>
            <a:blip r:embed="rId5" cstate="email"/>
            <a:srcRect/>
            <a:stretch>
              <a:fillRect/>
            </a:stretch>
          </p:blipFill>
          <p:spPr bwMode="auto">
            <a:xfrm>
              <a:off x="3133448" y="1764255"/>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57"/>
            <p:cNvSpPr txBox="1">
              <a:spLocks noChangeArrowheads="1"/>
            </p:cNvSpPr>
            <p:nvPr/>
          </p:nvSpPr>
          <p:spPr bwMode="auto">
            <a:xfrm>
              <a:off x="3545848" y="2148433"/>
              <a:ext cx="85209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solidFill>
                    <a:schemeClr val="bg1"/>
                  </a:solidFill>
                </a:rPr>
                <a:t>1858</a:t>
              </a:r>
              <a:endParaRPr lang="en-US" altLang="zh-CN" sz="1600" dirty="0">
                <a:solidFill>
                  <a:schemeClr val="bg1"/>
                </a:solidFill>
              </a:endParaRPr>
            </a:p>
          </p:txBody>
        </p:sp>
        <p:sp>
          <p:nvSpPr>
            <p:cNvPr id="22" name="TextBox 57"/>
            <p:cNvSpPr txBox="1">
              <a:spLocks noChangeArrowheads="1"/>
            </p:cNvSpPr>
            <p:nvPr/>
          </p:nvSpPr>
          <p:spPr bwMode="auto">
            <a:xfrm>
              <a:off x="3437965" y="2363836"/>
              <a:ext cx="1412943"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rPr>
                <a:t>《天津条约》</a:t>
              </a:r>
            </a:p>
            <a:p>
              <a:r>
                <a:rPr lang="zh-CN" altLang="en-US" sz="1600" dirty="0">
                  <a:solidFill>
                    <a:schemeClr val="bg1"/>
                  </a:solidFill>
                </a:rPr>
                <a:t>外货充斥中国市场，允许传教</a:t>
              </a:r>
            </a:p>
          </p:txBody>
        </p:sp>
      </p:grpSp>
      <p:pic>
        <p:nvPicPr>
          <p:cNvPr id="24" name="Picture 4" descr="C:\Users\Thinkpad\Desktop\PNG\1_0000_渐变映射-2-副本-9.png"/>
          <p:cNvPicPr>
            <a:picLocks noChangeAspect="1" noChangeArrowheads="1"/>
          </p:cNvPicPr>
          <p:nvPr/>
        </p:nvPicPr>
        <p:blipFill>
          <a:blip r:embed="rId4" cstate="email"/>
          <a:srcRect/>
          <a:stretch>
            <a:fillRect/>
          </a:stretch>
        </p:blipFill>
        <p:spPr bwMode="auto">
          <a:xfrm>
            <a:off x="2008898" y="3702726"/>
            <a:ext cx="313190" cy="27755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43">
            <a:extLst>
              <a:ext uri="{FF2B5EF4-FFF2-40B4-BE49-F238E27FC236}">
                <a16:creationId xmlns:a16="http://schemas.microsoft.com/office/drawing/2014/main" id="{1AB9130E-5703-4002-935B-92F166F31EAF}"/>
              </a:ext>
            </a:extLst>
          </p:cNvPr>
          <p:cNvGrpSpPr/>
          <p:nvPr/>
        </p:nvGrpSpPr>
        <p:grpSpPr>
          <a:xfrm>
            <a:off x="1868982" y="3841502"/>
            <a:ext cx="1791565" cy="1803783"/>
            <a:chOff x="1868982" y="3841502"/>
            <a:chExt cx="1791565" cy="1803783"/>
          </a:xfrm>
        </p:grpSpPr>
        <p:pic>
          <p:nvPicPr>
            <p:cNvPr id="23" name="Picture 8" descr="C:\Users\Thinkpad\Desktop\PNG\1_0003_渐变映射-2-副本-2.png"/>
            <p:cNvPicPr>
              <a:picLocks noChangeAspect="1" noChangeArrowheads="1"/>
            </p:cNvPicPr>
            <p:nvPr/>
          </p:nvPicPr>
          <p:blipFill>
            <a:blip r:embed="rId5" cstate="email"/>
            <a:srcRect/>
            <a:stretch>
              <a:fillRect/>
            </a:stretch>
          </p:blipFill>
          <p:spPr bwMode="auto">
            <a:xfrm>
              <a:off x="1868982" y="3896983"/>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25" name="Line 16"/>
            <p:cNvSpPr>
              <a:spLocks noChangeShapeType="1"/>
            </p:cNvSpPr>
            <p:nvPr/>
          </p:nvSpPr>
          <p:spPr bwMode="auto">
            <a:xfrm flipH="1">
              <a:off x="2158849" y="3841502"/>
              <a:ext cx="0" cy="577723"/>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6" name="TextBox 57"/>
            <p:cNvSpPr txBox="1">
              <a:spLocks noChangeArrowheads="1"/>
            </p:cNvSpPr>
            <p:nvPr/>
          </p:nvSpPr>
          <p:spPr bwMode="auto">
            <a:xfrm>
              <a:off x="2194662" y="4242425"/>
              <a:ext cx="8290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solidFill>
                    <a:schemeClr val="bg1"/>
                  </a:solidFill>
                </a:rPr>
                <a:t>1858</a:t>
              </a:r>
              <a:r>
                <a:rPr lang="zh-CN" altLang="en-US" sz="1600">
                  <a:solidFill>
                    <a:schemeClr val="bg1"/>
                  </a:solidFill>
                </a:rPr>
                <a:t>年</a:t>
              </a:r>
              <a:endParaRPr lang="zh-CN" altLang="en-US" sz="1600" dirty="0">
                <a:solidFill>
                  <a:schemeClr val="bg1"/>
                </a:solidFill>
              </a:endParaRPr>
            </a:p>
          </p:txBody>
        </p:sp>
        <p:sp>
          <p:nvSpPr>
            <p:cNvPr id="27" name="TextBox 57"/>
            <p:cNvSpPr txBox="1">
              <a:spLocks noChangeArrowheads="1"/>
            </p:cNvSpPr>
            <p:nvPr/>
          </p:nvSpPr>
          <p:spPr bwMode="auto">
            <a:xfrm>
              <a:off x="2062649" y="4466716"/>
              <a:ext cx="1412943"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a:solidFill>
                    <a:schemeClr val="bg1"/>
                  </a:solidFill>
                </a:rPr>
                <a:t>《瑷珲条约》</a:t>
              </a:r>
            </a:p>
            <a:p>
              <a:r>
                <a:rPr lang="zh-CN" altLang="en-US" sz="1600" dirty="0">
                  <a:solidFill>
                    <a:schemeClr val="bg1"/>
                  </a:solidFill>
                </a:rPr>
                <a:t>乌苏里江以东的中国领土划为中俄共管</a:t>
              </a:r>
            </a:p>
          </p:txBody>
        </p:sp>
      </p:grpSp>
      <p:pic>
        <p:nvPicPr>
          <p:cNvPr id="29" name="Picture 4" descr="C:\Users\Thinkpad\Desktop\PNG\1_0000_渐变映射-2-副本-9.png"/>
          <p:cNvPicPr>
            <a:picLocks noChangeAspect="1" noChangeArrowheads="1"/>
          </p:cNvPicPr>
          <p:nvPr/>
        </p:nvPicPr>
        <p:blipFill>
          <a:blip r:embed="rId4" cstate="email"/>
          <a:srcRect/>
          <a:stretch>
            <a:fillRect/>
          </a:stretch>
        </p:blipFill>
        <p:spPr bwMode="auto">
          <a:xfrm>
            <a:off x="4537829" y="3702726"/>
            <a:ext cx="313190" cy="277553"/>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组合 46">
            <a:extLst>
              <a:ext uri="{FF2B5EF4-FFF2-40B4-BE49-F238E27FC236}">
                <a16:creationId xmlns:a16="http://schemas.microsoft.com/office/drawing/2014/main" id="{8B7E8AD5-B856-4903-B67C-BDDEF4430536}"/>
              </a:ext>
            </a:extLst>
          </p:cNvPr>
          <p:cNvGrpSpPr/>
          <p:nvPr/>
        </p:nvGrpSpPr>
        <p:grpSpPr>
          <a:xfrm>
            <a:off x="4397913" y="3841502"/>
            <a:ext cx="1791565" cy="1803783"/>
            <a:chOff x="4397913" y="3841502"/>
            <a:chExt cx="1791565" cy="1803783"/>
          </a:xfrm>
        </p:grpSpPr>
        <p:pic>
          <p:nvPicPr>
            <p:cNvPr id="28" name="Picture 8" descr="C:\Users\Thinkpad\Desktop\PNG\1_0003_渐变映射-2-副本-2.png"/>
            <p:cNvPicPr>
              <a:picLocks noChangeAspect="1" noChangeArrowheads="1"/>
            </p:cNvPicPr>
            <p:nvPr/>
          </p:nvPicPr>
          <p:blipFill>
            <a:blip r:embed="rId5" cstate="email"/>
            <a:srcRect/>
            <a:stretch>
              <a:fillRect/>
            </a:stretch>
          </p:blipFill>
          <p:spPr bwMode="auto">
            <a:xfrm>
              <a:off x="4397913" y="3896983"/>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30" name="Line 16"/>
            <p:cNvSpPr>
              <a:spLocks noChangeShapeType="1"/>
            </p:cNvSpPr>
            <p:nvPr/>
          </p:nvSpPr>
          <p:spPr bwMode="auto">
            <a:xfrm flipH="1">
              <a:off x="4687780" y="3841502"/>
              <a:ext cx="0" cy="577723"/>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1" name="TextBox 57"/>
            <p:cNvSpPr txBox="1">
              <a:spLocks noChangeArrowheads="1"/>
            </p:cNvSpPr>
            <p:nvPr/>
          </p:nvSpPr>
          <p:spPr bwMode="auto">
            <a:xfrm>
              <a:off x="4841702" y="4239885"/>
              <a:ext cx="820419"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solidFill>
                    <a:schemeClr val="bg1"/>
                  </a:solidFill>
                </a:rPr>
                <a:t>1860</a:t>
              </a:r>
              <a:r>
                <a:rPr lang="zh-CN" altLang="en-US" sz="1600">
                  <a:solidFill>
                    <a:schemeClr val="bg1"/>
                  </a:solidFill>
                </a:rPr>
                <a:t>年</a:t>
              </a:r>
              <a:endParaRPr lang="zh-CN" altLang="en-US" sz="1600" dirty="0">
                <a:solidFill>
                  <a:schemeClr val="bg1"/>
                </a:solidFill>
              </a:endParaRPr>
            </a:p>
          </p:txBody>
        </p:sp>
        <p:sp>
          <p:nvSpPr>
            <p:cNvPr id="32" name="TextBox 57"/>
            <p:cNvSpPr txBox="1">
              <a:spLocks noChangeArrowheads="1"/>
            </p:cNvSpPr>
            <p:nvPr/>
          </p:nvSpPr>
          <p:spPr bwMode="auto">
            <a:xfrm>
              <a:off x="4723660" y="4466716"/>
              <a:ext cx="1412943"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a:solidFill>
                    <a:schemeClr val="bg1"/>
                  </a:solidFill>
                </a:rPr>
                <a:t>《北京条约》</a:t>
              </a:r>
            </a:p>
            <a:p>
              <a:r>
                <a:rPr lang="zh-CN" altLang="en-US" sz="1600" dirty="0">
                  <a:solidFill>
                    <a:schemeClr val="bg1"/>
                  </a:solidFill>
                </a:rPr>
                <a:t>开天津为商埠</a:t>
              </a:r>
            </a:p>
            <a:p>
              <a:r>
                <a:rPr lang="zh-CN" altLang="en-US" sz="1600" dirty="0">
                  <a:solidFill>
                    <a:schemeClr val="bg1"/>
                  </a:solidFill>
                </a:rPr>
                <a:t>准许英国招募华工出国</a:t>
              </a:r>
            </a:p>
          </p:txBody>
        </p:sp>
      </p:grpSp>
      <p:pic>
        <p:nvPicPr>
          <p:cNvPr id="34" name="Picture 4" descr="C:\Users\Thinkpad\Desktop\PNG\1_0000_渐变映射-2-副本-9.png"/>
          <p:cNvPicPr>
            <a:picLocks noChangeAspect="1" noChangeArrowheads="1"/>
          </p:cNvPicPr>
          <p:nvPr/>
        </p:nvPicPr>
        <p:blipFill>
          <a:blip r:embed="rId4" cstate="email"/>
          <a:srcRect/>
          <a:stretch>
            <a:fillRect/>
          </a:stretch>
        </p:blipFill>
        <p:spPr bwMode="auto">
          <a:xfrm>
            <a:off x="7066760" y="3702726"/>
            <a:ext cx="313190" cy="27755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组合 47">
            <a:extLst>
              <a:ext uri="{FF2B5EF4-FFF2-40B4-BE49-F238E27FC236}">
                <a16:creationId xmlns:a16="http://schemas.microsoft.com/office/drawing/2014/main" id="{5F52C851-E813-4D7F-B0B8-5C0F6D89BFB2}"/>
              </a:ext>
            </a:extLst>
          </p:cNvPr>
          <p:cNvGrpSpPr/>
          <p:nvPr/>
        </p:nvGrpSpPr>
        <p:grpSpPr>
          <a:xfrm>
            <a:off x="6890014" y="3841502"/>
            <a:ext cx="1791565" cy="1803783"/>
            <a:chOff x="6890014" y="3841502"/>
            <a:chExt cx="1791565" cy="1803783"/>
          </a:xfrm>
        </p:grpSpPr>
        <p:pic>
          <p:nvPicPr>
            <p:cNvPr id="33" name="Picture 8" descr="C:\Users\Thinkpad\Desktop\PNG\1_0003_渐变映射-2-副本-2.png"/>
            <p:cNvPicPr>
              <a:picLocks noChangeAspect="1" noChangeArrowheads="1"/>
            </p:cNvPicPr>
            <p:nvPr/>
          </p:nvPicPr>
          <p:blipFill>
            <a:blip r:embed="rId5" cstate="email"/>
            <a:srcRect/>
            <a:stretch>
              <a:fillRect/>
            </a:stretch>
          </p:blipFill>
          <p:spPr bwMode="auto">
            <a:xfrm>
              <a:off x="6890014" y="3896983"/>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35" name="Line 16"/>
            <p:cNvSpPr>
              <a:spLocks noChangeShapeType="1"/>
            </p:cNvSpPr>
            <p:nvPr/>
          </p:nvSpPr>
          <p:spPr bwMode="auto">
            <a:xfrm flipH="1">
              <a:off x="7216711" y="3841502"/>
              <a:ext cx="0" cy="577723"/>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6" name="TextBox 57"/>
            <p:cNvSpPr txBox="1">
              <a:spLocks noChangeArrowheads="1"/>
            </p:cNvSpPr>
            <p:nvPr/>
          </p:nvSpPr>
          <p:spPr bwMode="auto">
            <a:xfrm>
              <a:off x="7268399" y="4242425"/>
              <a:ext cx="883776"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a:solidFill>
                    <a:schemeClr val="bg1"/>
                  </a:solidFill>
                </a:rPr>
                <a:t>1900</a:t>
              </a:r>
              <a:r>
                <a:rPr lang="zh-CN" altLang="en-US" sz="1600">
                  <a:solidFill>
                    <a:schemeClr val="bg1"/>
                  </a:solidFill>
                </a:rPr>
                <a:t>年</a:t>
              </a:r>
              <a:endParaRPr lang="zh-CN" altLang="en-US" sz="1600" dirty="0">
                <a:solidFill>
                  <a:schemeClr val="bg1"/>
                </a:solidFill>
              </a:endParaRPr>
            </a:p>
          </p:txBody>
        </p:sp>
        <p:sp>
          <p:nvSpPr>
            <p:cNvPr id="37" name="TextBox 57"/>
            <p:cNvSpPr txBox="1">
              <a:spLocks noChangeArrowheads="1"/>
            </p:cNvSpPr>
            <p:nvPr/>
          </p:nvSpPr>
          <p:spPr bwMode="auto">
            <a:xfrm>
              <a:off x="7142736" y="4466716"/>
              <a:ext cx="1412943" cy="1076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rPr>
                <a:t>清政府主要财政来源、政治和军事被列强控制</a:t>
              </a:r>
            </a:p>
          </p:txBody>
        </p:sp>
      </p:grpSp>
      <p:grpSp>
        <p:nvGrpSpPr>
          <p:cNvPr id="38" name="组合 37"/>
          <p:cNvGrpSpPr/>
          <p:nvPr/>
        </p:nvGrpSpPr>
        <p:grpSpPr bwMode="auto">
          <a:xfrm>
            <a:off x="503930" y="129156"/>
            <a:ext cx="5198335" cy="924792"/>
            <a:chOff x="201757" y="48703"/>
            <a:chExt cx="6264696" cy="1114629"/>
          </a:xfrm>
        </p:grpSpPr>
        <p:pic>
          <p:nvPicPr>
            <p:cNvPr id="39" name="Picture 9" descr="F:\ppt素材\图标\我收集的图标\字体\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2884210" y="-2418911"/>
              <a:ext cx="899790" cy="62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descr="F:\超棒ppt模板\中国风\中国风物件\maob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3115" y="48703"/>
              <a:ext cx="985349" cy="98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
            <p:cNvSpPr txBox="1">
              <a:spLocks noChangeArrowheads="1"/>
            </p:cNvSpPr>
            <p:nvPr/>
          </p:nvSpPr>
          <p:spPr bwMode="auto">
            <a:xfrm>
              <a:off x="1391404" y="593610"/>
              <a:ext cx="2674359" cy="44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lnSpc>
                  <a:spcPct val="100000"/>
                </a:lnSpc>
                <a:spcBef>
                  <a:spcPct val="0"/>
                </a:spcBef>
                <a:buFont typeface="Arial" panose="020B0604020202020204" pitchFamily="34" charset="0"/>
                <a:buNone/>
              </a:pPr>
              <a:r>
                <a:rPr lang="zh-CN" altLang="en-US" sz="1800" b="1">
                  <a:solidFill>
                    <a:schemeClr val="bg1"/>
                  </a:solidFill>
                  <a:latin typeface="楷体" panose="02010609060101010101" pitchFamily="49" charset="-122"/>
                  <a:ea typeface="楷体" panose="02010609060101010101" pitchFamily="49" charset="-122"/>
                </a:rPr>
                <a:t>被动的开放</a:t>
              </a:r>
              <a:endParaRPr lang="zh-CN" altLang="en-US" sz="2400" b="1">
                <a:solidFill>
                  <a:schemeClr val="bg1"/>
                </a:solidFill>
                <a:latin typeface="楷体" panose="02010609060101010101" pitchFamily="49" charset="-122"/>
                <a:ea typeface="楷体" panose="02010609060101010101" pitchFamily="49" charset="-122"/>
              </a:endParaRPr>
            </a:p>
          </p:txBody>
        </p:sp>
      </p:grpSp>
      <p:pic>
        <p:nvPicPr>
          <p:cNvPr id="2" name="Picture 4" descr="C:\Users\Thinkpad\Desktop\PNG\1_0000_渐变映射-2-副本-9.png"/>
          <p:cNvPicPr>
            <a:picLocks noChangeAspect="1" noChangeArrowheads="1"/>
          </p:cNvPicPr>
          <p:nvPr/>
        </p:nvPicPr>
        <p:blipFill>
          <a:blip r:embed="rId4" cstate="email"/>
          <a:srcRect/>
          <a:stretch>
            <a:fillRect/>
          </a:stretch>
        </p:blipFill>
        <p:spPr bwMode="auto">
          <a:xfrm>
            <a:off x="928763" y="3684311"/>
            <a:ext cx="313190" cy="277553"/>
          </a:xfrm>
          <a:prstGeom prst="rect">
            <a:avLst/>
          </a:prstGeom>
          <a:noFill/>
          <a:extLst>
            <a:ext uri="{909E8E84-426E-40DD-AFC4-6F175D3DCCD1}">
              <a14:hiddenFill xmlns:a14="http://schemas.microsoft.com/office/drawing/2010/main">
                <a:solidFill>
                  <a:srgbClr val="FFFFFF"/>
                </a:solidFill>
              </a14:hiddenFill>
            </a:ext>
          </a:extLst>
        </p:spPr>
      </p:pic>
      <p:sp>
        <p:nvSpPr>
          <p:cNvPr id="3" name="Line 16"/>
          <p:cNvSpPr>
            <a:spLocks noChangeShapeType="1"/>
          </p:cNvSpPr>
          <p:nvPr/>
        </p:nvSpPr>
        <p:spPr bwMode="auto">
          <a:xfrm flipV="1">
            <a:off x="1082675" y="2444750"/>
            <a:ext cx="5715" cy="1377315"/>
          </a:xfrm>
          <a:prstGeom prst="line">
            <a:avLst/>
          </a:prstGeom>
          <a:noFill/>
          <a:ln w="19050">
            <a:solidFill>
              <a:schemeClr val="bg1">
                <a:lumMod val="75000"/>
              </a:schemeClr>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FFB4615E-3FAA-4D1F-BCB9-FE9C9E9DA9A1}"/>
              </a:ext>
            </a:extLst>
          </p:cNvPr>
          <p:cNvGrpSpPr/>
          <p:nvPr/>
        </p:nvGrpSpPr>
        <p:grpSpPr>
          <a:xfrm>
            <a:off x="672188" y="1764255"/>
            <a:ext cx="1818282" cy="1748302"/>
            <a:chOff x="672188" y="1764255"/>
            <a:chExt cx="1818282" cy="1748302"/>
          </a:xfrm>
        </p:grpSpPr>
        <p:pic>
          <p:nvPicPr>
            <p:cNvPr id="4" name="Picture 8" descr="C:\Users\Thinkpad\Desktop\PNG\1_0003_渐变映射-2-副本-2.png"/>
            <p:cNvPicPr>
              <a:picLocks noChangeAspect="1" noChangeArrowheads="1"/>
            </p:cNvPicPr>
            <p:nvPr/>
          </p:nvPicPr>
          <p:blipFill>
            <a:blip r:embed="rId5" cstate="email"/>
            <a:srcRect/>
            <a:stretch>
              <a:fillRect/>
            </a:stretch>
          </p:blipFill>
          <p:spPr bwMode="auto">
            <a:xfrm>
              <a:off x="672188" y="1764255"/>
              <a:ext cx="1791565" cy="174830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169035" y="2107565"/>
              <a:ext cx="798830" cy="337185"/>
            </a:xfrm>
            <a:prstGeom prst="rect">
              <a:avLst/>
            </a:prstGeom>
            <a:noFill/>
          </p:spPr>
          <p:txBody>
            <a:bodyPr wrap="none" rtlCol="0">
              <a:spAutoFit/>
            </a:bodyPr>
            <a:lstStyle/>
            <a:p>
              <a:pPr algn="l"/>
              <a:r>
                <a:rPr lang="zh-CN" altLang="en-US" sz="1600" b="1" dirty="0">
                  <a:solidFill>
                    <a:schemeClr val="bg1"/>
                  </a:solidFill>
                  <a:latin typeface="方正宋黑简体" pitchFamily="2" charset="-122"/>
                  <a:ea typeface="方正宋黑简体" pitchFamily="2" charset="-122"/>
                  <a:sym typeface="+mn-ea"/>
                </a:rPr>
                <a:t>1842年</a:t>
              </a:r>
            </a:p>
          </p:txBody>
        </p:sp>
        <p:sp>
          <p:nvSpPr>
            <p:cNvPr id="7" name="文本框 6"/>
            <p:cNvSpPr txBox="1"/>
            <p:nvPr/>
          </p:nvSpPr>
          <p:spPr>
            <a:xfrm>
              <a:off x="1088390" y="2418715"/>
              <a:ext cx="1402080" cy="829945"/>
            </a:xfrm>
            <a:prstGeom prst="rect">
              <a:avLst/>
            </a:prstGeom>
            <a:noFill/>
          </p:spPr>
          <p:txBody>
            <a:bodyPr wrap="none" rtlCol="0">
              <a:spAutoFit/>
            </a:bodyPr>
            <a:lstStyle/>
            <a:p>
              <a:pPr algn="l">
                <a:buClrTx/>
                <a:buSzTx/>
                <a:buNone/>
              </a:pPr>
              <a:r>
                <a:rPr lang="zh-CN" altLang="en-US" sz="1600" dirty="0">
                  <a:solidFill>
                    <a:schemeClr val="bg1"/>
                  </a:solidFill>
                </a:rPr>
                <a:t>《南京条约》</a:t>
              </a:r>
            </a:p>
            <a:p>
              <a:pPr algn="l">
                <a:buClrTx/>
                <a:buSzTx/>
                <a:buNone/>
              </a:pPr>
              <a:r>
                <a:rPr lang="zh-CN" altLang="en-US" sz="1600" dirty="0">
                  <a:solidFill>
                    <a:schemeClr val="bg1"/>
                  </a:solidFill>
                </a:rPr>
                <a:t>割地赔款</a:t>
              </a:r>
            </a:p>
            <a:p>
              <a:pPr algn="l">
                <a:buClrTx/>
                <a:buSzTx/>
                <a:buNone/>
              </a:pPr>
              <a:r>
                <a:rPr lang="zh-CN" altLang="en-US" sz="1600" dirty="0">
                  <a:solidFill>
                    <a:schemeClr val="bg1"/>
                  </a:solidFill>
                </a:rPr>
                <a:t>五口通商 </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0-#ppt_w/2"/>
                                          </p:val>
                                        </p:tav>
                                        <p:tav tm="100000">
                                          <p:val>
                                            <p:strVal val="#ppt_x"/>
                                          </p:val>
                                        </p:tav>
                                      </p:tavLst>
                                    </p:anim>
                                    <p:anim calcmode="lin" valueType="num">
                                      <p:cBhvr additive="base">
                                        <p:cTn id="16" dur="1000" fill="hold"/>
                                        <p:tgtEl>
                                          <p:spTgt spid="43"/>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 presetClass="entr" presetSubtype="8"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1000" fill="hold"/>
                                        <p:tgtEl>
                                          <p:spTgt spid="45"/>
                                        </p:tgtEl>
                                        <p:attrNameLst>
                                          <p:attrName>ppt_x</p:attrName>
                                        </p:attrNameLst>
                                      </p:cBhvr>
                                      <p:tavLst>
                                        <p:tav tm="0">
                                          <p:val>
                                            <p:strVal val="0-#ppt_w/2"/>
                                          </p:val>
                                        </p:tav>
                                        <p:tav tm="100000">
                                          <p:val>
                                            <p:strVal val="#ppt_x"/>
                                          </p:val>
                                        </p:tav>
                                      </p:tavLst>
                                    </p:anim>
                                    <p:anim calcmode="lin" valueType="num">
                                      <p:cBhvr additive="base">
                                        <p:cTn id="26" dur="1000" fill="hold"/>
                                        <p:tgtEl>
                                          <p:spTgt spid="45"/>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 presetClass="entr" presetSubtype="8"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1000" fill="hold"/>
                                        <p:tgtEl>
                                          <p:spTgt spid="47"/>
                                        </p:tgtEl>
                                        <p:attrNameLst>
                                          <p:attrName>ppt_x</p:attrName>
                                        </p:attrNameLst>
                                      </p:cBhvr>
                                      <p:tavLst>
                                        <p:tav tm="0">
                                          <p:val>
                                            <p:strVal val="0-#ppt_w/2"/>
                                          </p:val>
                                        </p:tav>
                                        <p:tav tm="100000">
                                          <p:val>
                                            <p:strVal val="#ppt_x"/>
                                          </p:val>
                                        </p:tav>
                                      </p:tavLst>
                                    </p:anim>
                                    <p:anim calcmode="lin" valueType="num">
                                      <p:cBhvr additive="base">
                                        <p:cTn id="31" dur="1000" fill="hold"/>
                                        <p:tgtEl>
                                          <p:spTgt spid="47"/>
                                        </p:tgtEl>
                                        <p:attrNameLst>
                                          <p:attrName>ppt_y</p:attrName>
                                        </p:attrNameLst>
                                      </p:cBhvr>
                                      <p:tavLst>
                                        <p:tav tm="0">
                                          <p:val>
                                            <p:strVal val="#ppt_y"/>
                                          </p:val>
                                        </p:tav>
                                        <p:tav tm="100000">
                                          <p:val>
                                            <p:strVal val="#ppt_y"/>
                                          </p:val>
                                        </p:tav>
                                      </p:tavLst>
                                    </p:anim>
                                  </p:childTnLst>
                                </p:cTn>
                              </p:par>
                            </p:childTnLst>
                          </p:cTn>
                        </p:par>
                        <p:par>
                          <p:cTn id="32" fill="hold">
                            <p:stCondLst>
                              <p:cond delay="5000"/>
                            </p:stCondLst>
                            <p:childTnLst>
                              <p:par>
                                <p:cTn id="33" presetID="2" presetClass="entr" presetSubtype="8"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1000" fill="hold"/>
                                        <p:tgtEl>
                                          <p:spTgt spid="46"/>
                                        </p:tgtEl>
                                        <p:attrNameLst>
                                          <p:attrName>ppt_x</p:attrName>
                                        </p:attrNameLst>
                                      </p:cBhvr>
                                      <p:tavLst>
                                        <p:tav tm="0">
                                          <p:val>
                                            <p:strVal val="0-#ppt_w/2"/>
                                          </p:val>
                                        </p:tav>
                                        <p:tav tm="100000">
                                          <p:val>
                                            <p:strVal val="#ppt_x"/>
                                          </p:val>
                                        </p:tav>
                                      </p:tavLst>
                                    </p:anim>
                                    <p:anim calcmode="lin" valueType="num">
                                      <p:cBhvr additive="base">
                                        <p:cTn id="36" dur="1000" fill="hold"/>
                                        <p:tgtEl>
                                          <p:spTgt spid="46"/>
                                        </p:tgtEl>
                                        <p:attrNameLst>
                                          <p:attrName>ppt_y</p:attrName>
                                        </p:attrNameLst>
                                      </p:cBhvr>
                                      <p:tavLst>
                                        <p:tav tm="0">
                                          <p:val>
                                            <p:strVal val="#ppt_y"/>
                                          </p:val>
                                        </p:tav>
                                        <p:tav tm="100000">
                                          <p:val>
                                            <p:strVal val="#ppt_y"/>
                                          </p:val>
                                        </p:tav>
                                      </p:tavLst>
                                    </p:anim>
                                  </p:childTnLst>
                                </p:cTn>
                              </p:par>
                            </p:childTnLst>
                          </p:cTn>
                        </p:par>
                        <p:par>
                          <p:cTn id="37" fill="hold">
                            <p:stCondLst>
                              <p:cond delay="6000"/>
                            </p:stCondLst>
                            <p:childTnLst>
                              <p:par>
                                <p:cTn id="38" presetID="2" presetClass="entr" presetSubtype="8"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1000" fill="hold"/>
                                        <p:tgtEl>
                                          <p:spTgt spid="48"/>
                                        </p:tgtEl>
                                        <p:attrNameLst>
                                          <p:attrName>ppt_x</p:attrName>
                                        </p:attrNameLst>
                                      </p:cBhvr>
                                      <p:tavLst>
                                        <p:tav tm="0">
                                          <p:val>
                                            <p:strVal val="0-#ppt_w/2"/>
                                          </p:val>
                                        </p:tav>
                                        <p:tav tm="100000">
                                          <p:val>
                                            <p:strVal val="#ppt_x"/>
                                          </p:val>
                                        </p:tav>
                                      </p:tavLst>
                                    </p:anim>
                                    <p:anim calcmode="lin" valueType="num">
                                      <p:cBhvr additive="base">
                                        <p:cTn id="41"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685723" y="2615140"/>
            <a:ext cx="4689253" cy="1845704"/>
            <a:chOff x="3139292" y="2022464"/>
            <a:chExt cx="3739191" cy="1471757"/>
          </a:xfrm>
        </p:grpSpPr>
        <p:pic>
          <p:nvPicPr>
            <p:cNvPr id="9" name="Picture 4" descr="C:\Users\zjd\Desktop\Nipic_9501016_201204191617075191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963989">
              <a:off x="5928078" y="2022464"/>
              <a:ext cx="950405" cy="3103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zjd\Desktop\Nipic_9501016_201204191617075191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750463">
              <a:off x="5892195" y="3111718"/>
              <a:ext cx="950405" cy="3103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zjd\Desktop\Nipic_9501016_201204191617075191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12675">
              <a:off x="3185631" y="3183831"/>
              <a:ext cx="950405" cy="3103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zjd\Desktop\Nipic_9501016_201204191617075191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763812">
              <a:off x="3139292" y="2047300"/>
              <a:ext cx="950405" cy="310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5" descr="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540" y="1056005"/>
            <a:ext cx="3172460" cy="28663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850" y="3691255"/>
            <a:ext cx="3359150" cy="3035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2270" y="182245"/>
            <a:ext cx="3215640" cy="2878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2270" y="3134995"/>
            <a:ext cx="2887980" cy="25857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4"/>
          <p:cNvSpPr txBox="1">
            <a:spLocks noChangeArrowheads="1"/>
          </p:cNvSpPr>
          <p:nvPr/>
        </p:nvSpPr>
        <p:spPr bwMode="auto">
          <a:xfrm>
            <a:off x="1600151" y="1739852"/>
            <a:ext cx="1500457" cy="149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9448" tIns="54724" rIns="109448" bIns="54724">
            <a:spAutoFit/>
          </a:bodyPr>
          <a:lstStyle>
            <a:lvl1pPr algn="l" defTabSz="815975">
              <a:defRPr>
                <a:solidFill>
                  <a:schemeClr val="tx1"/>
                </a:solidFill>
                <a:latin typeface="Arial" panose="020B0604020202020204" pitchFamily="34" charset="0"/>
              </a:defRPr>
            </a:lvl1pPr>
            <a:lvl2pPr marL="408305" algn="l" defTabSz="815975">
              <a:defRPr>
                <a:solidFill>
                  <a:schemeClr val="tx1"/>
                </a:solidFill>
                <a:latin typeface="Arial" panose="020B0604020202020204" pitchFamily="34" charset="0"/>
              </a:defRPr>
            </a:lvl2pPr>
            <a:lvl3pPr marL="815975" algn="l" defTabSz="815975">
              <a:defRPr>
                <a:solidFill>
                  <a:schemeClr val="tx1"/>
                </a:solidFill>
                <a:latin typeface="Arial" panose="020B0604020202020204" pitchFamily="34" charset="0"/>
              </a:defRPr>
            </a:lvl3pPr>
            <a:lvl4pPr marL="1224280" algn="l" defTabSz="815975">
              <a:defRPr>
                <a:solidFill>
                  <a:schemeClr val="tx1"/>
                </a:solidFill>
                <a:latin typeface="Arial" panose="020B0604020202020204" pitchFamily="34" charset="0"/>
              </a:defRPr>
            </a:lvl4pPr>
            <a:lvl5pPr marL="1631950" algn="l" defTabSz="815975">
              <a:defRPr>
                <a:solidFill>
                  <a:schemeClr val="tx1"/>
                </a:solidFill>
                <a:latin typeface="Arial" panose="020B0604020202020204" pitchFamily="34" charset="0"/>
              </a:defRPr>
            </a:lvl5pPr>
            <a:lvl6pPr marL="2089150" defTabSz="815975" fontAlgn="base">
              <a:spcBef>
                <a:spcPct val="0"/>
              </a:spcBef>
              <a:spcAft>
                <a:spcPct val="0"/>
              </a:spcAft>
              <a:defRPr>
                <a:solidFill>
                  <a:schemeClr val="tx1"/>
                </a:solidFill>
                <a:latin typeface="Arial" panose="020B0604020202020204" pitchFamily="34" charset="0"/>
              </a:defRPr>
            </a:lvl6pPr>
            <a:lvl7pPr marL="2546350" defTabSz="815975" fontAlgn="base">
              <a:spcBef>
                <a:spcPct val="0"/>
              </a:spcBef>
              <a:spcAft>
                <a:spcPct val="0"/>
              </a:spcAft>
              <a:defRPr>
                <a:solidFill>
                  <a:schemeClr val="tx1"/>
                </a:solidFill>
                <a:latin typeface="Arial" panose="020B0604020202020204" pitchFamily="34" charset="0"/>
              </a:defRPr>
            </a:lvl7pPr>
            <a:lvl8pPr marL="3003550" defTabSz="815975" fontAlgn="base">
              <a:spcBef>
                <a:spcPct val="0"/>
              </a:spcBef>
              <a:spcAft>
                <a:spcPct val="0"/>
              </a:spcAft>
              <a:defRPr>
                <a:solidFill>
                  <a:schemeClr val="tx1"/>
                </a:solidFill>
                <a:latin typeface="Arial" panose="020B0604020202020204" pitchFamily="34" charset="0"/>
              </a:defRPr>
            </a:lvl8pPr>
            <a:lvl9pPr marL="3460750" defTabSz="8159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255" b="1" dirty="0">
                <a:solidFill>
                  <a:srgbClr val="000000"/>
                </a:solidFill>
                <a:ea typeface="楷体" panose="02010609060101010101" pitchFamily="49" charset="-122"/>
              </a:rPr>
              <a:t>百日维新：</a:t>
            </a:r>
            <a:r>
              <a:rPr lang="en-US" altLang="zh-CN" sz="2255" b="1" dirty="0">
                <a:solidFill>
                  <a:srgbClr val="000000"/>
                </a:solidFill>
                <a:ea typeface="楷体" panose="02010609060101010101" pitchFamily="49" charset="-122"/>
              </a:rPr>
              <a:t>1.</a:t>
            </a:r>
            <a:r>
              <a:rPr lang="zh-CN" altLang="en-US" sz="2255" b="1" dirty="0">
                <a:solidFill>
                  <a:srgbClr val="000000"/>
                </a:solidFill>
                <a:ea typeface="楷体" panose="02010609060101010101" pitchFamily="49" charset="-122"/>
              </a:rPr>
              <a:t>主动学习西方的政治制度</a:t>
            </a:r>
          </a:p>
        </p:txBody>
      </p:sp>
      <p:sp>
        <p:nvSpPr>
          <p:cNvPr id="18" name="Text Box 15"/>
          <p:cNvSpPr txBox="1">
            <a:spLocks noChangeArrowheads="1"/>
          </p:cNvSpPr>
          <p:nvPr/>
        </p:nvSpPr>
        <p:spPr bwMode="auto">
          <a:xfrm>
            <a:off x="8860616" y="812840"/>
            <a:ext cx="1498340" cy="236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9448" tIns="54724" rIns="109448" bIns="54724">
            <a:spAutoFit/>
          </a:bodyPr>
          <a:lstStyle>
            <a:lvl1pPr algn="l" defTabSz="815975">
              <a:defRPr>
                <a:solidFill>
                  <a:schemeClr val="tx1"/>
                </a:solidFill>
                <a:latin typeface="Arial" panose="020B0604020202020204" pitchFamily="34" charset="0"/>
              </a:defRPr>
            </a:lvl1pPr>
            <a:lvl2pPr marL="408305" algn="l" defTabSz="815975">
              <a:defRPr>
                <a:solidFill>
                  <a:schemeClr val="tx1"/>
                </a:solidFill>
                <a:latin typeface="Arial" panose="020B0604020202020204" pitchFamily="34" charset="0"/>
              </a:defRPr>
            </a:lvl2pPr>
            <a:lvl3pPr marL="815975" algn="l" defTabSz="815975">
              <a:defRPr>
                <a:solidFill>
                  <a:schemeClr val="tx1"/>
                </a:solidFill>
                <a:latin typeface="Arial" panose="020B0604020202020204" pitchFamily="34" charset="0"/>
              </a:defRPr>
            </a:lvl3pPr>
            <a:lvl4pPr marL="1224280" algn="l" defTabSz="815975">
              <a:defRPr>
                <a:solidFill>
                  <a:schemeClr val="tx1"/>
                </a:solidFill>
                <a:latin typeface="Arial" panose="020B0604020202020204" pitchFamily="34" charset="0"/>
              </a:defRPr>
            </a:lvl4pPr>
            <a:lvl5pPr marL="1631950" algn="l" defTabSz="815975">
              <a:defRPr>
                <a:solidFill>
                  <a:schemeClr val="tx1"/>
                </a:solidFill>
                <a:latin typeface="Arial" panose="020B0604020202020204" pitchFamily="34" charset="0"/>
              </a:defRPr>
            </a:lvl5pPr>
            <a:lvl6pPr marL="2089150" defTabSz="815975" fontAlgn="base">
              <a:spcBef>
                <a:spcPct val="0"/>
              </a:spcBef>
              <a:spcAft>
                <a:spcPct val="0"/>
              </a:spcAft>
              <a:defRPr>
                <a:solidFill>
                  <a:schemeClr val="tx1"/>
                </a:solidFill>
                <a:latin typeface="Arial" panose="020B0604020202020204" pitchFamily="34" charset="0"/>
              </a:defRPr>
            </a:lvl6pPr>
            <a:lvl7pPr marL="2546350" defTabSz="815975" fontAlgn="base">
              <a:spcBef>
                <a:spcPct val="0"/>
              </a:spcBef>
              <a:spcAft>
                <a:spcPct val="0"/>
              </a:spcAft>
              <a:defRPr>
                <a:solidFill>
                  <a:schemeClr val="tx1"/>
                </a:solidFill>
                <a:latin typeface="Arial" panose="020B0604020202020204" pitchFamily="34" charset="0"/>
              </a:defRPr>
            </a:lvl7pPr>
            <a:lvl8pPr marL="3003550" defTabSz="815975" fontAlgn="base">
              <a:spcBef>
                <a:spcPct val="0"/>
              </a:spcBef>
              <a:spcAft>
                <a:spcPct val="0"/>
              </a:spcAft>
              <a:defRPr>
                <a:solidFill>
                  <a:schemeClr val="tx1"/>
                </a:solidFill>
                <a:latin typeface="Arial" panose="020B0604020202020204" pitchFamily="34" charset="0"/>
              </a:defRPr>
            </a:lvl8pPr>
            <a:lvl9pPr marL="3460750" defTabSz="8159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255" b="1" dirty="0">
                <a:solidFill>
                  <a:srgbClr val="000000"/>
                </a:solidFill>
                <a:ea typeface="楷体" panose="02010609060101010101" pitchFamily="49" charset="-122"/>
              </a:rPr>
              <a:t>洋务运动：</a:t>
            </a:r>
            <a:r>
              <a:rPr lang="en-US" altLang="zh-CN" sz="2255" b="1" dirty="0">
                <a:solidFill>
                  <a:srgbClr val="000000"/>
                </a:solidFill>
                <a:ea typeface="楷体" panose="02010609060101010101" pitchFamily="49" charset="-122"/>
              </a:rPr>
              <a:t>1.</a:t>
            </a:r>
            <a:r>
              <a:rPr lang="zh-CN" altLang="en-US" sz="2255" b="1" dirty="0">
                <a:solidFill>
                  <a:srgbClr val="000000"/>
                </a:solidFill>
                <a:ea typeface="楷体" panose="02010609060101010101" pitchFamily="49" charset="-122"/>
              </a:rPr>
              <a:t>主动开放渠道引进先进科学技术</a:t>
            </a:r>
          </a:p>
          <a:p>
            <a:pPr algn="ctr">
              <a:spcBef>
                <a:spcPct val="50000"/>
              </a:spcBef>
            </a:pPr>
            <a:endParaRPr lang="zh-CN" altLang="en-US" sz="2255" b="1" dirty="0">
              <a:solidFill>
                <a:srgbClr val="000000"/>
              </a:solidFill>
              <a:ea typeface="楷体" panose="02010609060101010101" pitchFamily="49" charset="-122"/>
            </a:endParaRPr>
          </a:p>
        </p:txBody>
      </p:sp>
      <p:sp>
        <p:nvSpPr>
          <p:cNvPr id="19" name="Text Box 16"/>
          <p:cNvSpPr txBox="1">
            <a:spLocks noChangeArrowheads="1"/>
          </p:cNvSpPr>
          <p:nvPr/>
        </p:nvSpPr>
        <p:spPr bwMode="auto">
          <a:xfrm>
            <a:off x="1507441" y="4660099"/>
            <a:ext cx="1500457" cy="149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9448" tIns="54724" rIns="109448" bIns="54724">
            <a:spAutoFit/>
          </a:bodyPr>
          <a:lstStyle>
            <a:lvl1pPr algn="l" defTabSz="815975">
              <a:defRPr>
                <a:solidFill>
                  <a:schemeClr val="tx1"/>
                </a:solidFill>
                <a:latin typeface="Arial" panose="020B0604020202020204" pitchFamily="34" charset="0"/>
              </a:defRPr>
            </a:lvl1pPr>
            <a:lvl2pPr marL="408305" algn="l" defTabSz="815975">
              <a:defRPr>
                <a:solidFill>
                  <a:schemeClr val="tx1"/>
                </a:solidFill>
                <a:latin typeface="Arial" panose="020B0604020202020204" pitchFamily="34" charset="0"/>
              </a:defRPr>
            </a:lvl2pPr>
            <a:lvl3pPr marL="815975" algn="l" defTabSz="815975">
              <a:defRPr>
                <a:solidFill>
                  <a:schemeClr val="tx1"/>
                </a:solidFill>
                <a:latin typeface="Arial" panose="020B0604020202020204" pitchFamily="34" charset="0"/>
              </a:defRPr>
            </a:lvl3pPr>
            <a:lvl4pPr marL="1224280" algn="l" defTabSz="815975">
              <a:defRPr>
                <a:solidFill>
                  <a:schemeClr val="tx1"/>
                </a:solidFill>
                <a:latin typeface="Arial" panose="020B0604020202020204" pitchFamily="34" charset="0"/>
              </a:defRPr>
            </a:lvl4pPr>
            <a:lvl5pPr marL="1631950" algn="l" defTabSz="815975">
              <a:defRPr>
                <a:solidFill>
                  <a:schemeClr val="tx1"/>
                </a:solidFill>
                <a:latin typeface="Arial" panose="020B0604020202020204" pitchFamily="34" charset="0"/>
              </a:defRPr>
            </a:lvl5pPr>
            <a:lvl6pPr marL="2089150" defTabSz="815975" fontAlgn="base">
              <a:spcBef>
                <a:spcPct val="0"/>
              </a:spcBef>
              <a:spcAft>
                <a:spcPct val="0"/>
              </a:spcAft>
              <a:defRPr>
                <a:solidFill>
                  <a:schemeClr val="tx1"/>
                </a:solidFill>
                <a:latin typeface="Arial" panose="020B0604020202020204" pitchFamily="34" charset="0"/>
              </a:defRPr>
            </a:lvl6pPr>
            <a:lvl7pPr marL="2546350" defTabSz="815975" fontAlgn="base">
              <a:spcBef>
                <a:spcPct val="0"/>
              </a:spcBef>
              <a:spcAft>
                <a:spcPct val="0"/>
              </a:spcAft>
              <a:defRPr>
                <a:solidFill>
                  <a:schemeClr val="tx1"/>
                </a:solidFill>
                <a:latin typeface="Arial" panose="020B0604020202020204" pitchFamily="34" charset="0"/>
              </a:defRPr>
            </a:lvl7pPr>
            <a:lvl8pPr marL="3003550" defTabSz="815975" fontAlgn="base">
              <a:spcBef>
                <a:spcPct val="0"/>
              </a:spcBef>
              <a:spcAft>
                <a:spcPct val="0"/>
              </a:spcAft>
              <a:defRPr>
                <a:solidFill>
                  <a:schemeClr val="tx1"/>
                </a:solidFill>
                <a:latin typeface="Arial" panose="020B0604020202020204" pitchFamily="34" charset="0"/>
              </a:defRPr>
            </a:lvl8pPr>
            <a:lvl9pPr marL="3460750" defTabSz="8159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2255" b="1" dirty="0">
                <a:solidFill>
                  <a:srgbClr val="000000"/>
                </a:solidFill>
                <a:ea typeface="楷体" panose="02010609060101010101" pitchFamily="49" charset="-122"/>
              </a:rPr>
              <a:t>2.</a:t>
            </a:r>
            <a:r>
              <a:rPr lang="zh-CN" altLang="en-US" sz="2255" b="1" dirty="0">
                <a:solidFill>
                  <a:srgbClr val="000000"/>
                </a:solidFill>
                <a:ea typeface="楷体" panose="02010609060101010101" pitchFamily="49" charset="-122"/>
              </a:rPr>
              <a:t>学习西方建立新式学堂，创办报刊</a:t>
            </a:r>
          </a:p>
        </p:txBody>
      </p:sp>
      <p:sp>
        <p:nvSpPr>
          <p:cNvPr id="20" name="Text Box 17"/>
          <p:cNvSpPr txBox="1">
            <a:spLocks noChangeArrowheads="1"/>
          </p:cNvSpPr>
          <p:nvPr/>
        </p:nvSpPr>
        <p:spPr bwMode="auto">
          <a:xfrm>
            <a:off x="8696785" y="3826344"/>
            <a:ext cx="1498340" cy="1499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9448" tIns="54724" rIns="109448" bIns="54724">
            <a:spAutoFit/>
          </a:bodyPr>
          <a:lstStyle>
            <a:lvl1pPr algn="l" defTabSz="815975">
              <a:defRPr>
                <a:solidFill>
                  <a:schemeClr val="tx1"/>
                </a:solidFill>
                <a:latin typeface="Arial" panose="020B0604020202020204" pitchFamily="34" charset="0"/>
              </a:defRPr>
            </a:lvl1pPr>
            <a:lvl2pPr marL="408305" algn="l" defTabSz="815975">
              <a:defRPr>
                <a:solidFill>
                  <a:schemeClr val="tx1"/>
                </a:solidFill>
                <a:latin typeface="Arial" panose="020B0604020202020204" pitchFamily="34" charset="0"/>
              </a:defRPr>
            </a:lvl2pPr>
            <a:lvl3pPr marL="815975" algn="l" defTabSz="815975">
              <a:defRPr>
                <a:solidFill>
                  <a:schemeClr val="tx1"/>
                </a:solidFill>
                <a:latin typeface="Arial" panose="020B0604020202020204" pitchFamily="34" charset="0"/>
              </a:defRPr>
            </a:lvl3pPr>
            <a:lvl4pPr marL="1224280" algn="l" defTabSz="815975">
              <a:defRPr>
                <a:solidFill>
                  <a:schemeClr val="tx1"/>
                </a:solidFill>
                <a:latin typeface="Arial" panose="020B0604020202020204" pitchFamily="34" charset="0"/>
              </a:defRPr>
            </a:lvl4pPr>
            <a:lvl5pPr marL="1631950" algn="l" defTabSz="815975">
              <a:defRPr>
                <a:solidFill>
                  <a:schemeClr val="tx1"/>
                </a:solidFill>
                <a:latin typeface="Arial" panose="020B0604020202020204" pitchFamily="34" charset="0"/>
              </a:defRPr>
            </a:lvl5pPr>
            <a:lvl6pPr marL="2089150" defTabSz="815975" fontAlgn="base">
              <a:spcBef>
                <a:spcPct val="0"/>
              </a:spcBef>
              <a:spcAft>
                <a:spcPct val="0"/>
              </a:spcAft>
              <a:defRPr>
                <a:solidFill>
                  <a:schemeClr val="tx1"/>
                </a:solidFill>
                <a:latin typeface="Arial" panose="020B0604020202020204" pitchFamily="34" charset="0"/>
              </a:defRPr>
            </a:lvl6pPr>
            <a:lvl7pPr marL="2546350" defTabSz="815975" fontAlgn="base">
              <a:spcBef>
                <a:spcPct val="0"/>
              </a:spcBef>
              <a:spcAft>
                <a:spcPct val="0"/>
              </a:spcAft>
              <a:defRPr>
                <a:solidFill>
                  <a:schemeClr val="tx1"/>
                </a:solidFill>
                <a:latin typeface="Arial" panose="020B0604020202020204" pitchFamily="34" charset="0"/>
              </a:defRPr>
            </a:lvl7pPr>
            <a:lvl8pPr marL="3003550" defTabSz="815975" fontAlgn="base">
              <a:spcBef>
                <a:spcPct val="0"/>
              </a:spcBef>
              <a:spcAft>
                <a:spcPct val="0"/>
              </a:spcAft>
              <a:defRPr>
                <a:solidFill>
                  <a:schemeClr val="tx1"/>
                </a:solidFill>
                <a:latin typeface="Arial" panose="020B0604020202020204" pitchFamily="34" charset="0"/>
              </a:defRPr>
            </a:lvl8pPr>
            <a:lvl9pPr marL="3460750" defTabSz="815975"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2255" b="1" dirty="0">
                <a:solidFill>
                  <a:srgbClr val="000000"/>
                </a:solidFill>
                <a:ea typeface="楷体" panose="02010609060101010101" pitchFamily="49" charset="-122"/>
              </a:rPr>
              <a:t>2.</a:t>
            </a:r>
            <a:r>
              <a:rPr lang="zh-CN" altLang="en-US" sz="2255" b="1" dirty="0">
                <a:solidFill>
                  <a:srgbClr val="000000"/>
                </a:solidFill>
                <a:ea typeface="楷体" panose="02010609060101010101" pitchFamily="49" charset="-122"/>
              </a:rPr>
              <a:t>主动开放市场购买军事武器</a:t>
            </a:r>
          </a:p>
        </p:txBody>
      </p:sp>
      <p:grpSp>
        <p:nvGrpSpPr>
          <p:cNvPr id="21" name="组合 20"/>
          <p:cNvGrpSpPr/>
          <p:nvPr/>
        </p:nvGrpSpPr>
        <p:grpSpPr>
          <a:xfrm>
            <a:off x="4749061" y="1995536"/>
            <a:ext cx="2826436" cy="2968219"/>
            <a:chOff x="4179441" y="3717032"/>
            <a:chExt cx="2163957" cy="2232248"/>
          </a:xfrm>
        </p:grpSpPr>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02413">
              <a:off x="4179441" y="3717032"/>
              <a:ext cx="2163957" cy="2232248"/>
            </a:xfrm>
            <a:prstGeom prst="rect">
              <a:avLst/>
            </a:prstGeom>
          </p:spPr>
        </p:pic>
        <p:sp>
          <p:nvSpPr>
            <p:cNvPr id="23" name="TextBox 22"/>
            <p:cNvSpPr txBox="1"/>
            <p:nvPr/>
          </p:nvSpPr>
          <p:spPr>
            <a:xfrm>
              <a:off x="4773329" y="4206683"/>
              <a:ext cx="237248" cy="474686"/>
            </a:xfrm>
            <a:prstGeom prst="rect">
              <a:avLst/>
            </a:prstGeom>
            <a:noFill/>
          </p:spPr>
          <p:txBody>
            <a:bodyPr wrap="none" rtlCol="0">
              <a:spAutoFit/>
            </a:bodyPr>
            <a:lstStyle/>
            <a:p>
              <a:endParaRPr lang="zh-CN" altLang="en-US" sz="3510" b="1" dirty="0">
                <a:solidFill>
                  <a:schemeClr val="bg1"/>
                </a:solidFill>
                <a:latin typeface="华文隶书" pitchFamily="2" charset="-122"/>
                <a:ea typeface="楷体" panose="02010609060101010101" pitchFamily="49" charset="-122"/>
              </a:endParaRPr>
            </a:p>
          </p:txBody>
        </p:sp>
      </p:grpSp>
      <p:sp>
        <p:nvSpPr>
          <p:cNvPr id="24" name="矩形 23"/>
          <p:cNvSpPr/>
          <p:nvPr/>
        </p:nvSpPr>
        <p:spPr>
          <a:xfrm>
            <a:off x="3853732" y="5190419"/>
            <a:ext cx="4458237" cy="400050"/>
          </a:xfrm>
          <a:prstGeom prst="rect">
            <a:avLst/>
          </a:prstGeom>
        </p:spPr>
        <p:txBody>
          <a:bodyPr wrap="square">
            <a:spAutoFit/>
          </a:bodyPr>
          <a:lstStyle/>
          <a:p>
            <a:endParaRPr lang="zh-CN" altLang="en-US" sz="2005" dirty="0">
              <a:latin typeface="华文隶书" pitchFamily="2" charset="-122"/>
              <a:ea typeface="楷体" panose="02010609060101010101" pitchFamily="49" charset="-122"/>
            </a:endParaRPr>
          </a:p>
        </p:txBody>
      </p:sp>
      <p:grpSp>
        <p:nvGrpSpPr>
          <p:cNvPr id="25" name="组合 24"/>
          <p:cNvGrpSpPr/>
          <p:nvPr/>
        </p:nvGrpSpPr>
        <p:grpSpPr bwMode="auto">
          <a:xfrm>
            <a:off x="513455" y="140767"/>
            <a:ext cx="5198335" cy="924792"/>
            <a:chOff x="201757" y="48703"/>
            <a:chExt cx="6264696" cy="1114629"/>
          </a:xfrm>
        </p:grpSpPr>
        <p:pic>
          <p:nvPicPr>
            <p:cNvPr id="26" name="Picture 9" descr="F:\ppt素材\图标\我收集的图标\字体\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884210" y="-2418911"/>
              <a:ext cx="899790" cy="62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6" descr="F:\超棒ppt模板\中国风\中国风物件\maob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3115" y="48703"/>
              <a:ext cx="985349" cy="98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
            <p:cNvSpPr txBox="1">
              <a:spLocks noChangeArrowheads="1"/>
            </p:cNvSpPr>
            <p:nvPr/>
          </p:nvSpPr>
          <p:spPr bwMode="auto">
            <a:xfrm>
              <a:off x="1391404" y="593610"/>
              <a:ext cx="2674359" cy="55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lnSpc>
                  <a:spcPct val="100000"/>
                </a:lnSpc>
                <a:spcBef>
                  <a:spcPct val="0"/>
                </a:spcBef>
                <a:buFont typeface="Arial" panose="020B0604020202020204" pitchFamily="34" charset="0"/>
                <a:buNone/>
              </a:pPr>
              <a:r>
                <a:rPr lang="zh-CN" altLang="en-US" sz="2400" b="1">
                  <a:solidFill>
                    <a:schemeClr val="bg1"/>
                  </a:solidFill>
                  <a:latin typeface="楷体" panose="02010609060101010101" pitchFamily="49" charset="-122"/>
                  <a:ea typeface="楷体" panose="02010609060101010101" pitchFamily="49" charset="-122"/>
                </a:rPr>
                <a:t>主动开放</a:t>
              </a:r>
            </a:p>
          </p:txBody>
        </p:sp>
      </p:grpSp>
      <p:sp>
        <p:nvSpPr>
          <p:cNvPr id="4" name="文本框 3"/>
          <p:cNvSpPr txBox="1"/>
          <p:nvPr/>
        </p:nvSpPr>
        <p:spPr>
          <a:xfrm>
            <a:off x="5071745" y="3106420"/>
            <a:ext cx="2054860" cy="64516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a:solidFill>
                  <a:schemeClr val="bg1"/>
                </a:solidFill>
              </a:rPr>
              <a:t>中国近代</a:t>
            </a:r>
          </a:p>
          <a:p>
            <a:pPr algn="ctr"/>
            <a:r>
              <a:rPr lang="zh-CN" altLang="en-US" b="1">
                <a:solidFill>
                  <a:schemeClr val="bg1"/>
                </a:solidFill>
              </a:rPr>
              <a:t>主动的开放</a:t>
            </a: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Effect transition="in" filter="fade">
                                      <p:cBhvr>
                                        <p:cTn id="13" dur="1000"/>
                                        <p:tgtEl>
                                          <p:spTgt spid="8"/>
                                        </p:tgtEl>
                                      </p:cBhvr>
                                    </p:animEffect>
                                  </p:childTnLst>
                                </p:cTn>
                              </p:par>
                            </p:childTnLst>
                          </p:cTn>
                        </p:par>
                        <p:par>
                          <p:cTn id="14" fill="hold">
                            <p:stCondLst>
                              <p:cond delay="1500"/>
                            </p:stCondLst>
                            <p:childTnLst>
                              <p:par>
                                <p:cTn id="15" presetID="8"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amond(in)">
                                      <p:cBhvr>
                                        <p:cTn id="17" dur="2000"/>
                                        <p:tgtEl>
                                          <p:spTgt spid="13"/>
                                        </p:tgtEl>
                                      </p:cBhvr>
                                    </p:animEffect>
                                  </p:childTnLst>
                                </p:cTn>
                              </p:par>
                              <p:par>
                                <p:cTn id="18" presetID="8"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amond(in)">
                                      <p:cBhvr>
                                        <p:cTn id="20" dur="2000"/>
                                        <p:tgtEl>
                                          <p:spTgt spid="14"/>
                                        </p:tgtEl>
                                      </p:cBhvr>
                                    </p:animEffect>
                                  </p:childTnLst>
                                </p:cTn>
                              </p:par>
                              <p:par>
                                <p:cTn id="21" presetID="8" presetClass="entr" presetSubtype="16"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amond(in)">
                                      <p:cBhvr>
                                        <p:cTn id="23" dur="2000"/>
                                        <p:tgtEl>
                                          <p:spTgt spid="15"/>
                                        </p:tgtEl>
                                      </p:cBhvr>
                                    </p:animEffect>
                                  </p:childTnLst>
                                </p:cTn>
                              </p:par>
                              <p:par>
                                <p:cTn id="24" presetID="8" presetClass="entr" presetSubtype="16"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amond(in)">
                                      <p:cBhvr>
                                        <p:cTn id="26" dur="2000"/>
                                        <p:tgtEl>
                                          <p:spTgt spid="16"/>
                                        </p:tgtEl>
                                      </p:cBhvr>
                                    </p:animEffect>
                                  </p:childTnLst>
                                </p:cTn>
                              </p:par>
                            </p:childTnLst>
                          </p:cTn>
                        </p:par>
                        <p:par>
                          <p:cTn id="27" fill="hold">
                            <p:stCondLst>
                              <p:cond delay="3500"/>
                            </p:stCondLst>
                            <p:childTnLst>
                              <p:par>
                                <p:cTn id="28" presetID="49" presetClass="entr" presetSubtype="0" decel="10000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1000" fill="hold"/>
                                        <p:tgtEl>
                                          <p:spTgt spid="17"/>
                                        </p:tgtEl>
                                        <p:attrNameLst>
                                          <p:attrName>ppt_w</p:attrName>
                                        </p:attrNameLst>
                                      </p:cBhvr>
                                      <p:tavLst>
                                        <p:tav tm="0">
                                          <p:val>
                                            <p:fltVal val="0"/>
                                          </p:val>
                                        </p:tav>
                                        <p:tav tm="100000">
                                          <p:val>
                                            <p:strVal val="#ppt_w"/>
                                          </p:val>
                                        </p:tav>
                                      </p:tavLst>
                                    </p:anim>
                                    <p:anim calcmode="lin" valueType="num">
                                      <p:cBhvr>
                                        <p:cTn id="31" dur="1000" fill="hold"/>
                                        <p:tgtEl>
                                          <p:spTgt spid="17"/>
                                        </p:tgtEl>
                                        <p:attrNameLst>
                                          <p:attrName>ppt_h</p:attrName>
                                        </p:attrNameLst>
                                      </p:cBhvr>
                                      <p:tavLst>
                                        <p:tav tm="0">
                                          <p:val>
                                            <p:fltVal val="0"/>
                                          </p:val>
                                        </p:tav>
                                        <p:tav tm="100000">
                                          <p:val>
                                            <p:strVal val="#ppt_h"/>
                                          </p:val>
                                        </p:tav>
                                      </p:tavLst>
                                    </p:anim>
                                    <p:anim calcmode="lin" valueType="num">
                                      <p:cBhvr>
                                        <p:cTn id="32" dur="1000" fill="hold"/>
                                        <p:tgtEl>
                                          <p:spTgt spid="17"/>
                                        </p:tgtEl>
                                        <p:attrNameLst>
                                          <p:attrName>style.rotation</p:attrName>
                                        </p:attrNameLst>
                                      </p:cBhvr>
                                      <p:tavLst>
                                        <p:tav tm="0">
                                          <p:val>
                                            <p:fltVal val="360"/>
                                          </p:val>
                                        </p:tav>
                                        <p:tav tm="100000">
                                          <p:val>
                                            <p:fltVal val="0"/>
                                          </p:val>
                                        </p:tav>
                                      </p:tavLst>
                                    </p:anim>
                                    <p:animEffect transition="in" filter="fade">
                                      <p:cBhvr>
                                        <p:cTn id="33" dur="1000"/>
                                        <p:tgtEl>
                                          <p:spTgt spid="17"/>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1000" fill="hold"/>
                                        <p:tgtEl>
                                          <p:spTgt spid="19"/>
                                        </p:tgtEl>
                                        <p:attrNameLst>
                                          <p:attrName>ppt_w</p:attrName>
                                        </p:attrNameLst>
                                      </p:cBhvr>
                                      <p:tavLst>
                                        <p:tav tm="0">
                                          <p:val>
                                            <p:fltVal val="0"/>
                                          </p:val>
                                        </p:tav>
                                        <p:tav tm="100000">
                                          <p:val>
                                            <p:strVal val="#ppt_w"/>
                                          </p:val>
                                        </p:tav>
                                      </p:tavLst>
                                    </p:anim>
                                    <p:anim calcmode="lin" valueType="num">
                                      <p:cBhvr>
                                        <p:cTn id="37" dur="1000" fill="hold"/>
                                        <p:tgtEl>
                                          <p:spTgt spid="19"/>
                                        </p:tgtEl>
                                        <p:attrNameLst>
                                          <p:attrName>ppt_h</p:attrName>
                                        </p:attrNameLst>
                                      </p:cBhvr>
                                      <p:tavLst>
                                        <p:tav tm="0">
                                          <p:val>
                                            <p:fltVal val="0"/>
                                          </p:val>
                                        </p:tav>
                                        <p:tav tm="100000">
                                          <p:val>
                                            <p:strVal val="#ppt_h"/>
                                          </p:val>
                                        </p:tav>
                                      </p:tavLst>
                                    </p:anim>
                                    <p:anim calcmode="lin" valueType="num">
                                      <p:cBhvr>
                                        <p:cTn id="38" dur="1000" fill="hold"/>
                                        <p:tgtEl>
                                          <p:spTgt spid="19"/>
                                        </p:tgtEl>
                                        <p:attrNameLst>
                                          <p:attrName>style.rotation</p:attrName>
                                        </p:attrNameLst>
                                      </p:cBhvr>
                                      <p:tavLst>
                                        <p:tav tm="0">
                                          <p:val>
                                            <p:fltVal val="360"/>
                                          </p:val>
                                        </p:tav>
                                        <p:tav tm="100000">
                                          <p:val>
                                            <p:fltVal val="0"/>
                                          </p:val>
                                        </p:tav>
                                      </p:tavLst>
                                    </p:anim>
                                    <p:animEffect transition="in" filter="fade">
                                      <p:cBhvr>
                                        <p:cTn id="39" dur="1000"/>
                                        <p:tgtEl>
                                          <p:spTgt spid="19"/>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ppt_w</p:attrName>
                                        </p:attrNameLst>
                                      </p:cBhvr>
                                      <p:tavLst>
                                        <p:tav tm="0">
                                          <p:val>
                                            <p:fltVal val="0"/>
                                          </p:val>
                                        </p:tav>
                                        <p:tav tm="100000">
                                          <p:val>
                                            <p:strVal val="#ppt_w"/>
                                          </p:val>
                                        </p:tav>
                                      </p:tavLst>
                                    </p:anim>
                                    <p:anim calcmode="lin" valueType="num">
                                      <p:cBhvr>
                                        <p:cTn id="43" dur="1000" fill="hold"/>
                                        <p:tgtEl>
                                          <p:spTgt spid="20"/>
                                        </p:tgtEl>
                                        <p:attrNameLst>
                                          <p:attrName>ppt_h</p:attrName>
                                        </p:attrNameLst>
                                      </p:cBhvr>
                                      <p:tavLst>
                                        <p:tav tm="0">
                                          <p:val>
                                            <p:fltVal val="0"/>
                                          </p:val>
                                        </p:tav>
                                        <p:tav tm="100000">
                                          <p:val>
                                            <p:strVal val="#ppt_h"/>
                                          </p:val>
                                        </p:tav>
                                      </p:tavLst>
                                    </p:anim>
                                    <p:anim calcmode="lin" valueType="num">
                                      <p:cBhvr>
                                        <p:cTn id="44" dur="1000" fill="hold"/>
                                        <p:tgtEl>
                                          <p:spTgt spid="20"/>
                                        </p:tgtEl>
                                        <p:attrNameLst>
                                          <p:attrName>style.rotation</p:attrName>
                                        </p:attrNameLst>
                                      </p:cBhvr>
                                      <p:tavLst>
                                        <p:tav tm="0">
                                          <p:val>
                                            <p:fltVal val="360"/>
                                          </p:val>
                                        </p:tav>
                                        <p:tav tm="100000">
                                          <p:val>
                                            <p:fltVal val="0"/>
                                          </p:val>
                                        </p:tav>
                                      </p:tavLst>
                                    </p:anim>
                                    <p:animEffect transition="in" filter="fade">
                                      <p:cBhvr>
                                        <p:cTn id="45" dur="1000"/>
                                        <p:tgtEl>
                                          <p:spTgt spid="20"/>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1000" fill="hold"/>
                                        <p:tgtEl>
                                          <p:spTgt spid="18"/>
                                        </p:tgtEl>
                                        <p:attrNameLst>
                                          <p:attrName>ppt_w</p:attrName>
                                        </p:attrNameLst>
                                      </p:cBhvr>
                                      <p:tavLst>
                                        <p:tav tm="0">
                                          <p:val>
                                            <p:fltVal val="0"/>
                                          </p:val>
                                        </p:tav>
                                        <p:tav tm="100000">
                                          <p:val>
                                            <p:strVal val="#ppt_w"/>
                                          </p:val>
                                        </p:tav>
                                      </p:tavLst>
                                    </p:anim>
                                    <p:anim calcmode="lin" valueType="num">
                                      <p:cBhvr>
                                        <p:cTn id="49" dur="1000" fill="hold"/>
                                        <p:tgtEl>
                                          <p:spTgt spid="18"/>
                                        </p:tgtEl>
                                        <p:attrNameLst>
                                          <p:attrName>ppt_h</p:attrName>
                                        </p:attrNameLst>
                                      </p:cBhvr>
                                      <p:tavLst>
                                        <p:tav tm="0">
                                          <p:val>
                                            <p:fltVal val="0"/>
                                          </p:val>
                                        </p:tav>
                                        <p:tav tm="100000">
                                          <p:val>
                                            <p:strVal val="#ppt_h"/>
                                          </p:val>
                                        </p:tav>
                                      </p:tavLst>
                                    </p:anim>
                                    <p:anim calcmode="lin" valueType="num">
                                      <p:cBhvr>
                                        <p:cTn id="50" dur="1000" fill="hold"/>
                                        <p:tgtEl>
                                          <p:spTgt spid="18"/>
                                        </p:tgtEl>
                                        <p:attrNameLst>
                                          <p:attrName>style.rotation</p:attrName>
                                        </p:attrNameLst>
                                      </p:cBhvr>
                                      <p:tavLst>
                                        <p:tav tm="0">
                                          <p:val>
                                            <p:fltVal val="360"/>
                                          </p:val>
                                        </p:tav>
                                        <p:tav tm="100000">
                                          <p:val>
                                            <p:fltVal val="0"/>
                                          </p:val>
                                        </p:tav>
                                      </p:tavLst>
                                    </p:anim>
                                    <p:animEffect transition="in" filter="fade">
                                      <p:cBhvr>
                                        <p:cTn id="51" dur="1000"/>
                                        <p:tgtEl>
                                          <p:spTgt spid="18"/>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45"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000"/>
                                        <p:tgtEl>
                                          <p:spTgt spid="25"/>
                                        </p:tgtEl>
                                      </p:cBhvr>
                                    </p:animEffect>
                                    <p:anim calcmode="lin" valueType="num">
                                      <p:cBhvr>
                                        <p:cTn id="62" dur="2000" fill="hold"/>
                                        <p:tgtEl>
                                          <p:spTgt spid="25"/>
                                        </p:tgtEl>
                                        <p:attrNameLst>
                                          <p:attrName>ppt_w</p:attrName>
                                        </p:attrNameLst>
                                      </p:cBhvr>
                                      <p:tavLst>
                                        <p:tav tm="0" fmla="#ppt_w*sin(2.5*pi*$)">
                                          <p:val>
                                            <p:fltVal val="0"/>
                                          </p:val>
                                        </p:tav>
                                        <p:tav tm="100000">
                                          <p:val>
                                            <p:fltVal val="1"/>
                                          </p:val>
                                        </p:tav>
                                      </p:tavLst>
                                    </p:anim>
                                    <p:anim calcmode="lin" valueType="num">
                                      <p:cBhvr>
                                        <p:cTn id="63" dur="20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0" grpId="0" bldLvl="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txBox="1">
            <a:spLocks noChangeArrowheads="1"/>
          </p:cNvSpPr>
          <p:nvPr/>
        </p:nvSpPr>
        <p:spPr bwMode="auto">
          <a:xfrm>
            <a:off x="-7598" y="7101408"/>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5" dirty="0">
              <a:solidFill>
                <a:srgbClr val="FF0000"/>
              </a:solidFill>
              <a:latin typeface="微软雅黑" panose="020B0503020204020204" pitchFamily="34" charset="-122"/>
              <a:ea typeface="微软雅黑" panose="020B0503020204020204" pitchFamily="34" charset="-122"/>
            </a:endParaRPr>
          </a:p>
        </p:txBody>
      </p:sp>
      <p:pic>
        <p:nvPicPr>
          <p:cNvPr id="32" name="Picture 5" descr="18"/>
          <p:cNvPicPr>
            <a:picLocks noChangeAspect="1" noChangeArrowheads="1"/>
          </p:cNvPicPr>
          <p:nvPr/>
        </p:nvPicPr>
        <p:blipFill>
          <a:blip r:embed="rId3" cstate="email"/>
          <a:srcRect/>
          <a:stretch>
            <a:fillRect/>
          </a:stretch>
        </p:blipFill>
        <p:spPr bwMode="auto">
          <a:xfrm>
            <a:off x="1262380" y="3442335"/>
            <a:ext cx="3472815" cy="31369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18"/>
          <p:cNvPicPr>
            <a:picLocks noChangeAspect="1" noChangeArrowheads="1"/>
          </p:cNvPicPr>
          <p:nvPr/>
        </p:nvPicPr>
        <p:blipFill>
          <a:blip r:embed="rId3" cstate="email"/>
          <a:srcRect/>
          <a:stretch>
            <a:fillRect/>
          </a:stretch>
        </p:blipFill>
        <p:spPr bwMode="auto">
          <a:xfrm>
            <a:off x="4665345" y="3395345"/>
            <a:ext cx="2604135" cy="291719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7" descr="18"/>
          <p:cNvPicPr>
            <a:picLocks noChangeAspect="1" noChangeArrowheads="1"/>
          </p:cNvPicPr>
          <p:nvPr/>
        </p:nvPicPr>
        <p:blipFill>
          <a:blip r:embed="rId4" cstate="email"/>
          <a:srcRect/>
          <a:stretch>
            <a:fillRect/>
          </a:stretch>
        </p:blipFill>
        <p:spPr bwMode="auto">
          <a:xfrm>
            <a:off x="10038080" y="2039620"/>
            <a:ext cx="1908175" cy="1708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18"/>
          <p:cNvPicPr>
            <a:picLocks noChangeAspect="1" noChangeArrowheads="1"/>
          </p:cNvPicPr>
          <p:nvPr/>
        </p:nvPicPr>
        <p:blipFill>
          <a:blip r:embed="rId4" cstate="email"/>
          <a:srcRect/>
          <a:stretch>
            <a:fillRect/>
          </a:stretch>
        </p:blipFill>
        <p:spPr bwMode="auto">
          <a:xfrm>
            <a:off x="7495540" y="3442335"/>
            <a:ext cx="3271520" cy="292798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14"/>
          <p:cNvSpPr txBox="1">
            <a:spLocks noChangeArrowheads="1"/>
          </p:cNvSpPr>
          <p:nvPr/>
        </p:nvSpPr>
        <p:spPr bwMode="auto">
          <a:xfrm>
            <a:off x="2599237" y="4256740"/>
            <a:ext cx="1196458" cy="174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73" tIns="43637" rIns="87273" bIns="43637">
            <a:spAutoFit/>
          </a:bodyPr>
          <a:ls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a:lstStyle>
          <a:p>
            <a:pPr algn="ctr">
              <a:spcBef>
                <a:spcPct val="50000"/>
              </a:spcBef>
            </a:pPr>
            <a:r>
              <a:rPr lang="zh-CN" altLang="en-US" sz="1800" b="1" baseline="0" dirty="0">
                <a:solidFill>
                  <a:srgbClr val="000000"/>
                </a:solidFill>
                <a:ea typeface="楷体" panose="02010609060101010101" pitchFamily="49" charset="-122"/>
              </a:rPr>
              <a:t>不仅升华了贸易往来，更促进了技术交流与政治磋商</a:t>
            </a:r>
          </a:p>
        </p:txBody>
      </p:sp>
      <p:sp>
        <p:nvSpPr>
          <p:cNvPr id="37" name="Text Box 15"/>
          <p:cNvSpPr txBox="1">
            <a:spLocks noChangeArrowheads="1"/>
          </p:cNvSpPr>
          <p:nvPr/>
        </p:nvSpPr>
        <p:spPr bwMode="auto">
          <a:xfrm>
            <a:off x="8225790" y="4334510"/>
            <a:ext cx="1811655" cy="91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73" tIns="43637" rIns="87273" bIns="43637">
            <a:spAutoFit/>
          </a:bodyPr>
          <a:ls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a:lstStyle>
          <a:p>
            <a:pPr algn="ctr">
              <a:spcBef>
                <a:spcPct val="50000"/>
              </a:spcBef>
            </a:pPr>
            <a:r>
              <a:rPr lang="zh-CN" altLang="en-US" sz="1800" b="1" baseline="0" dirty="0">
                <a:solidFill>
                  <a:srgbClr val="000000"/>
                </a:solidFill>
                <a:ea typeface="楷体" panose="02010609060101010101" pitchFamily="49" charset="-122"/>
              </a:rPr>
              <a:t>设立经济特区；开放沿海港口城市</a:t>
            </a:r>
          </a:p>
        </p:txBody>
      </p:sp>
      <p:sp>
        <p:nvSpPr>
          <p:cNvPr id="38" name="Text Box 16"/>
          <p:cNvSpPr txBox="1">
            <a:spLocks noChangeArrowheads="1"/>
          </p:cNvSpPr>
          <p:nvPr/>
        </p:nvSpPr>
        <p:spPr bwMode="auto">
          <a:xfrm>
            <a:off x="5369793" y="4256867"/>
            <a:ext cx="1196458"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73" tIns="43637" rIns="87273" bIns="43637">
            <a:spAutoFit/>
          </a:bodyPr>
          <a:ls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a:lstStyle>
          <a:p>
            <a:pPr algn="ctr">
              <a:spcBef>
                <a:spcPct val="50000"/>
              </a:spcBef>
            </a:pPr>
            <a:r>
              <a:rPr lang="zh-CN" altLang="en-US" sz="1800" b="1" baseline="0" dirty="0">
                <a:solidFill>
                  <a:srgbClr val="000000"/>
                </a:solidFill>
                <a:ea typeface="楷体" panose="02010609060101010101" pitchFamily="49" charset="-122"/>
              </a:rPr>
              <a:t>主动推进与各国经济等多方面往来</a:t>
            </a:r>
          </a:p>
        </p:txBody>
      </p:sp>
      <p:sp>
        <p:nvSpPr>
          <p:cNvPr id="39" name="Text Box 17"/>
          <p:cNvSpPr txBox="1">
            <a:spLocks noChangeArrowheads="1"/>
          </p:cNvSpPr>
          <p:nvPr/>
        </p:nvSpPr>
        <p:spPr bwMode="auto">
          <a:xfrm>
            <a:off x="10191750" y="2817495"/>
            <a:ext cx="1501140" cy="36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273" tIns="43637" rIns="87273" bIns="43637">
            <a:spAutoFit/>
          </a:bodyPr>
          <a:ls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a:lstStyle>
          <a:p>
            <a:pPr algn="ctr">
              <a:spcBef>
                <a:spcPct val="50000"/>
              </a:spcBef>
            </a:pPr>
            <a:r>
              <a:rPr lang="zh-CN" altLang="en-US" sz="1800" b="1" baseline="0" dirty="0">
                <a:solidFill>
                  <a:srgbClr val="000000"/>
                </a:solidFill>
                <a:ea typeface="楷体" panose="02010609060101010101" pitchFamily="49" charset="-122"/>
              </a:rPr>
              <a:t>对外开放</a:t>
            </a:r>
          </a:p>
        </p:txBody>
      </p:sp>
      <p:pic>
        <p:nvPicPr>
          <p:cNvPr id="40" name="Picture 5" descr="C:\Users\zjd\Desktop\未命名 -1.png"/>
          <p:cNvPicPr>
            <a:picLocks noChangeAspect="1" noChangeArrowheads="1"/>
          </p:cNvPicPr>
          <p:nvPr/>
        </p:nvPicPr>
        <p:blipFill>
          <a:blip r:embed="rId5" cstate="email"/>
          <a:srcRect/>
          <a:stretch>
            <a:fillRect/>
          </a:stretch>
        </p:blipFill>
        <p:spPr bwMode="auto">
          <a:xfrm rot="16200000" flipH="1" flipV="1">
            <a:off x="5934009" y="-1046011"/>
            <a:ext cx="328859" cy="812408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40"/>
          <p:cNvGrpSpPr/>
          <p:nvPr/>
        </p:nvGrpSpPr>
        <p:grpSpPr>
          <a:xfrm>
            <a:off x="3042285" y="3090545"/>
            <a:ext cx="6172200" cy="718185"/>
            <a:chOff x="1520534" y="2336963"/>
            <a:chExt cx="4330395" cy="718162"/>
          </a:xfrm>
        </p:grpSpPr>
        <p:pic>
          <p:nvPicPr>
            <p:cNvPr id="45" name="Picture 4" descr="C:\Users\zjd\Desktop\Nipic_9501016_20120419161707519191.png"/>
            <p:cNvPicPr>
              <a:picLocks noChangeAspect="1" noChangeArrowheads="1"/>
            </p:cNvPicPr>
            <p:nvPr/>
          </p:nvPicPr>
          <p:blipFill>
            <a:blip r:embed="rId6" cstate="email"/>
            <a:srcRect/>
            <a:stretch>
              <a:fillRect/>
            </a:stretch>
          </p:blipFill>
          <p:spPr bwMode="auto">
            <a:xfrm rot="16200000">
              <a:off x="1327940" y="2543894"/>
              <a:ext cx="703825" cy="31863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C:\Users\zjd\Desktop\Nipic_9501016_20120419161707519191.png"/>
            <p:cNvPicPr>
              <a:picLocks noChangeAspect="1" noChangeArrowheads="1"/>
            </p:cNvPicPr>
            <p:nvPr/>
          </p:nvPicPr>
          <p:blipFill>
            <a:blip r:embed="rId6" cstate="email"/>
            <a:srcRect/>
            <a:stretch>
              <a:fillRect/>
            </a:stretch>
          </p:blipFill>
          <p:spPr bwMode="auto">
            <a:xfrm rot="16200000">
              <a:off x="3322429" y="2543894"/>
              <a:ext cx="703825" cy="31863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C:\Users\zjd\Desktop\Nipic_9501016_20120419161707519191.png"/>
            <p:cNvPicPr>
              <a:picLocks noChangeAspect="1" noChangeArrowheads="1"/>
            </p:cNvPicPr>
            <p:nvPr/>
          </p:nvPicPr>
          <p:blipFill>
            <a:blip r:embed="rId6" cstate="email"/>
            <a:srcRect/>
            <a:stretch>
              <a:fillRect/>
            </a:stretch>
          </p:blipFill>
          <p:spPr bwMode="auto">
            <a:xfrm rot="16200000">
              <a:off x="5339698" y="2529557"/>
              <a:ext cx="703825" cy="318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73660" y="2436495"/>
            <a:ext cx="3869055" cy="1158875"/>
            <a:chOff x="3275856" y="411510"/>
            <a:chExt cx="1811189" cy="653152"/>
          </a:xfrm>
        </p:grpSpPr>
        <p:pic>
          <p:nvPicPr>
            <p:cNvPr id="43" name="Picture 2" descr="C:\Users\zjd\Desktop\未标题-1.png"/>
            <p:cNvPicPr>
              <a:picLocks noChangeAspect="1" noChangeArrowheads="1"/>
            </p:cNvPicPr>
            <p:nvPr/>
          </p:nvPicPr>
          <p:blipFill rotWithShape="1">
            <a:blip r:embed="rId7" cstate="screen"/>
            <a:srcRect/>
            <a:stretch>
              <a:fillRect/>
            </a:stretch>
          </p:blipFill>
          <p:spPr bwMode="auto">
            <a:xfrm>
              <a:off x="3275856" y="411510"/>
              <a:ext cx="1811189" cy="65315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34"/>
            <p:cNvSpPr txBox="1"/>
            <p:nvPr/>
          </p:nvSpPr>
          <p:spPr>
            <a:xfrm>
              <a:off x="3335828" y="520732"/>
              <a:ext cx="1666712" cy="259471"/>
            </a:xfrm>
            <a:prstGeom prst="rect">
              <a:avLst/>
            </a:prstGeom>
            <a:noFill/>
          </p:spPr>
          <p:txBody>
            <a:bodyPr wrap="square" rtlCol="0">
              <a:spAutoFit/>
            </a:bodyPr>
            <a:lstStyle>
              <a:defPPr>
                <a:defRPr lang="zh-CN"/>
              </a:defPPr>
              <a:lvl1pPr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1pPr>
              <a:lvl2pPr marL="482600" indent="-2540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2pPr>
              <a:lvl3pPr marL="967105" indent="-5270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3pPr>
              <a:lvl4pPr marL="1450975" indent="-79375"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4pPr>
              <a:lvl5pPr marL="1935480" indent="-106680" algn="l" defTabSz="967105" rtl="0" fontAlgn="base">
                <a:spcBef>
                  <a:spcPct val="0"/>
                </a:spcBef>
                <a:spcAft>
                  <a:spcPct val="0"/>
                </a:spcAft>
                <a:defRPr sz="19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900"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b="1" dirty="0">
                  <a:latin typeface="华文隶书" pitchFamily="2" charset="-122"/>
                  <a:ea typeface="楷体" panose="02010609060101010101" pitchFamily="49" charset="-122"/>
                </a:rPr>
                <a:t>改革开放</a:t>
              </a:r>
            </a:p>
          </p:txBody>
        </p:sp>
      </p:grpSp>
      <p:grpSp>
        <p:nvGrpSpPr>
          <p:cNvPr id="26" name="组合 25"/>
          <p:cNvGrpSpPr/>
          <p:nvPr/>
        </p:nvGrpSpPr>
        <p:grpSpPr bwMode="auto">
          <a:xfrm>
            <a:off x="556000" y="164897"/>
            <a:ext cx="5198335" cy="924792"/>
            <a:chOff x="201757" y="48703"/>
            <a:chExt cx="6264696" cy="1114629"/>
          </a:xfrm>
        </p:grpSpPr>
        <p:pic>
          <p:nvPicPr>
            <p:cNvPr id="27" name="Picture 9" descr="F:\ppt素材\图标\我收集的图标\字体\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884210" y="-2418911"/>
              <a:ext cx="899790" cy="62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 descr="F:\超棒ppt模板\中国风\中国风物件\maob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3115" y="48703"/>
              <a:ext cx="985349" cy="98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
            <p:cNvSpPr txBox="1">
              <a:spLocks noChangeArrowheads="1"/>
            </p:cNvSpPr>
            <p:nvPr/>
          </p:nvSpPr>
          <p:spPr bwMode="auto">
            <a:xfrm>
              <a:off x="1391404" y="593610"/>
              <a:ext cx="2674359" cy="55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lnSpc>
                  <a:spcPct val="100000"/>
                </a:lnSpc>
                <a:spcBef>
                  <a:spcPct val="0"/>
                </a:spcBef>
                <a:buFont typeface="Arial" panose="020B0604020202020204" pitchFamily="34" charset="0"/>
                <a:buNone/>
              </a:pPr>
              <a:r>
                <a:rPr lang="zh-CN" altLang="en-US" sz="2400" b="1">
                  <a:solidFill>
                    <a:schemeClr val="bg1"/>
                  </a:solidFill>
                  <a:latin typeface="楷体" panose="02010609060101010101" pitchFamily="49" charset="-122"/>
                  <a:ea typeface="楷体" panose="02010609060101010101" pitchFamily="49" charset="-122"/>
                </a:rPr>
                <a:t>主动开放</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000"/>
                                        <p:tgtEl>
                                          <p:spTgt spid="26"/>
                                        </p:tgtEl>
                                      </p:cBhvr>
                                    </p:animEffect>
                                    <p:anim calcmode="lin" valueType="num">
                                      <p:cBhvr>
                                        <p:cTn id="12" dur="2000" fill="hold"/>
                                        <p:tgtEl>
                                          <p:spTgt spid="26"/>
                                        </p:tgtEl>
                                        <p:attrNameLst>
                                          <p:attrName>ppt_w</p:attrName>
                                        </p:attrNameLst>
                                      </p:cBhvr>
                                      <p:tavLst>
                                        <p:tav tm="0" fmla="#ppt_w*sin(2.5*pi*$)">
                                          <p:val>
                                            <p:fltVal val="0"/>
                                          </p:val>
                                        </p:tav>
                                        <p:tav tm="100000">
                                          <p:val>
                                            <p:fltVal val="1"/>
                                          </p:val>
                                        </p:tav>
                                      </p:tavLst>
                                    </p:anim>
                                    <p:anim calcmode="lin" valueType="num">
                                      <p:cBhvr>
                                        <p:cTn id="13" dur="20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E23349-C10B-4E2B-BAC7-EC3BA74D5C25}"/>
              </a:ext>
            </a:extLst>
          </p:cNvPr>
          <p:cNvGrpSpPr/>
          <p:nvPr/>
        </p:nvGrpSpPr>
        <p:grpSpPr>
          <a:xfrm>
            <a:off x="1925638" y="1238250"/>
            <a:ext cx="8210550" cy="4376738"/>
            <a:chOff x="1925638" y="1238250"/>
            <a:chExt cx="8210550" cy="4376738"/>
          </a:xfrm>
        </p:grpSpPr>
        <p:pic>
          <p:nvPicPr>
            <p:cNvPr id="25602" name="图片 1"/>
            <p:cNvPicPr>
              <a:picLocks noChangeAspect="1"/>
            </p:cNvPicPr>
            <p:nvPr/>
          </p:nvPicPr>
          <p:blipFill>
            <a:blip r:embed="rId3"/>
            <a:srcRect l="9808" t="15027" r="8040" b="29346"/>
            <a:stretch>
              <a:fillRect/>
            </a:stretch>
          </p:blipFill>
          <p:spPr>
            <a:xfrm>
              <a:off x="4922838" y="2392363"/>
              <a:ext cx="5213350" cy="1427162"/>
            </a:xfrm>
            <a:prstGeom prst="rect">
              <a:avLst/>
            </a:prstGeom>
            <a:noFill/>
            <a:ln w="9525">
              <a:noFill/>
            </a:ln>
          </p:spPr>
        </p:pic>
        <p:pic>
          <p:nvPicPr>
            <p:cNvPr id="25604" name="图片 7"/>
            <p:cNvPicPr>
              <a:picLocks noChangeAspect="1"/>
            </p:cNvPicPr>
            <p:nvPr/>
          </p:nvPicPr>
          <p:blipFill>
            <a:blip r:embed="rId4"/>
            <a:stretch>
              <a:fillRect/>
            </a:stretch>
          </p:blipFill>
          <p:spPr>
            <a:xfrm>
              <a:off x="1925638" y="1238250"/>
              <a:ext cx="3675062" cy="4376738"/>
            </a:xfrm>
            <a:prstGeom prst="rect">
              <a:avLst/>
            </a:prstGeom>
            <a:noFill/>
            <a:ln w="9525">
              <a:noFill/>
            </a:ln>
          </p:spPr>
        </p:pic>
        <p:pic>
          <p:nvPicPr>
            <p:cNvPr id="25605" name="图片 10"/>
            <p:cNvPicPr>
              <a:picLocks noChangeAspect="1"/>
            </p:cNvPicPr>
            <p:nvPr/>
          </p:nvPicPr>
          <p:blipFill>
            <a:blip r:embed="rId5"/>
            <a:stretch>
              <a:fillRect/>
            </a:stretch>
          </p:blipFill>
          <p:spPr>
            <a:xfrm>
              <a:off x="9144000" y="3898900"/>
              <a:ext cx="287338" cy="287338"/>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a:extLst>
              <a:ext uri="{FF2B5EF4-FFF2-40B4-BE49-F238E27FC236}">
                <a16:creationId xmlns:a16="http://schemas.microsoft.com/office/drawing/2014/main" id="{E56BB9FD-A8BC-41F1-8951-A42F1EF5A8CA}"/>
              </a:ext>
            </a:extLst>
          </p:cNvPr>
          <p:cNvPicPr>
            <a:picLocks noChangeAspect="1"/>
          </p:cNvPicPr>
          <p:nvPr/>
        </p:nvPicPr>
        <p:blipFill>
          <a:blip r:embed="rId2"/>
          <a:stretch>
            <a:fillRect/>
          </a:stretch>
        </p:blipFill>
        <p:spPr>
          <a:xfrm>
            <a:off x="0" y="631596"/>
            <a:ext cx="7515501" cy="6226404"/>
          </a:xfrm>
          <a:prstGeom prst="rect">
            <a:avLst/>
          </a:prstGeom>
          <a:noFill/>
          <a:ln w="9525">
            <a:noFill/>
          </a:ln>
        </p:spPr>
      </p:pic>
      <p:sp>
        <p:nvSpPr>
          <p:cNvPr id="2" name="矩形 1">
            <a:extLst>
              <a:ext uri="{FF2B5EF4-FFF2-40B4-BE49-F238E27FC236}">
                <a16:creationId xmlns:a16="http://schemas.microsoft.com/office/drawing/2014/main" id="{0825B9BC-B4F8-4A13-BDB8-8F7587BF954F}"/>
              </a:ext>
            </a:extLst>
          </p:cNvPr>
          <p:cNvSpPr/>
          <p:nvPr/>
        </p:nvSpPr>
        <p:spPr>
          <a:xfrm>
            <a:off x="3033656" y="51479"/>
            <a:ext cx="8787555" cy="3693319"/>
          </a:xfrm>
          <a:prstGeom prst="rect">
            <a:avLst/>
          </a:prstGeom>
        </p:spPr>
        <p:txBody>
          <a:bodyPr wrap="square">
            <a:spAutoFit/>
          </a:bodyPr>
          <a:lstStyle/>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从实行家庭联产承包、乡镇企业异军突起、取消农业税牧业税和特产税到农村承包地“三权”分置、打赢脱贫攻坚战、实施乡村振兴战略，从兴办深圳等经济特区、沿海沿边沿江沿线和内陆中心城市对外开放到加入世界贸易组织、共建“一带一路”、设立自由贸易试验区、谋划中国特色自由贸易港、成功举办首届中国国际进口博览会，从“引进来”到“走出去”，从搞好国营大中小企业、发展个体私营经济到深化国资国企改革、发展混合所有制经济，从单一公有制到公有制为主体、多种所有制经济共同发展和坚持“两个毫不动摇”，从传统的计划经济体制到前无古人的社会主义市场经济体制再到使市场在资源配置中起决定性作用和更好发挥政府作用。</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改革开放，是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1978</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月十一届三中全会中国开始实行的对内改革、对外开放的政策。</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改革开放以来中国取得了巨大的成果，就此你认为改革和开放谁的作用更大？</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正方：改革的作用更大</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反方：开放的作用更大</a:t>
            </a:r>
          </a:p>
        </p:txBody>
      </p:sp>
      <p:grpSp>
        <p:nvGrpSpPr>
          <p:cNvPr id="11" name="组合 3">
            <a:extLst>
              <a:ext uri="{FF2B5EF4-FFF2-40B4-BE49-F238E27FC236}">
                <a16:creationId xmlns:a16="http://schemas.microsoft.com/office/drawing/2014/main" id="{43879847-2C20-4BE0-92B9-6C652EDDA36D}"/>
              </a:ext>
            </a:extLst>
          </p:cNvPr>
          <p:cNvGrpSpPr/>
          <p:nvPr/>
        </p:nvGrpSpPr>
        <p:grpSpPr>
          <a:xfrm>
            <a:off x="-76246" y="51479"/>
            <a:ext cx="3389380" cy="1309381"/>
            <a:chOff x="-481376" y="-157029"/>
            <a:chExt cx="4614847" cy="1163406"/>
          </a:xfrm>
        </p:grpSpPr>
        <p:pic>
          <p:nvPicPr>
            <p:cNvPr id="12" name="图片 4">
              <a:extLst>
                <a:ext uri="{FF2B5EF4-FFF2-40B4-BE49-F238E27FC236}">
                  <a16:creationId xmlns:a16="http://schemas.microsoft.com/office/drawing/2014/main" id="{F01D6623-AA47-40CE-BE97-CD11555DF8E9}"/>
                </a:ext>
              </a:extLst>
            </p:cNvPr>
            <p:cNvPicPr>
              <a:picLocks noChangeAspect="1"/>
            </p:cNvPicPr>
            <p:nvPr/>
          </p:nvPicPr>
          <p:blipFill>
            <a:blip r:embed="rId3"/>
            <a:srcRect t="10387" r="2299"/>
            <a:stretch>
              <a:fillRect/>
            </a:stretch>
          </p:blipFill>
          <p:spPr>
            <a:xfrm>
              <a:off x="-481376" y="-157029"/>
              <a:ext cx="4614847" cy="1163406"/>
            </a:xfrm>
            <a:prstGeom prst="rect">
              <a:avLst/>
            </a:prstGeom>
            <a:noFill/>
            <a:ln w="9525">
              <a:noFill/>
            </a:ln>
          </p:spPr>
        </p:pic>
        <p:sp>
          <p:nvSpPr>
            <p:cNvPr id="13" name="文本框 5">
              <a:extLst>
                <a:ext uri="{FF2B5EF4-FFF2-40B4-BE49-F238E27FC236}">
                  <a16:creationId xmlns:a16="http://schemas.microsoft.com/office/drawing/2014/main" id="{1D599EC0-FBFA-454F-A3A4-E97AC2CFD926}"/>
                </a:ext>
              </a:extLst>
            </p:cNvPr>
            <p:cNvSpPr txBox="1"/>
            <p:nvPr/>
          </p:nvSpPr>
          <p:spPr>
            <a:xfrm>
              <a:off x="483802" y="89785"/>
              <a:ext cx="2684490" cy="410197"/>
            </a:xfrm>
            <a:prstGeom prst="rect">
              <a:avLst/>
            </a:prstGeom>
            <a:noFill/>
            <a:ln w="9525">
              <a:noFill/>
            </a:ln>
          </p:spPr>
          <p:txBody>
            <a:bodyPr wrap="square" anchor="t">
              <a:spAutoFit/>
            </a:bodyPr>
            <a:lstStyle/>
            <a:p>
              <a:pPr>
                <a:buFont typeface="Arial" panose="020B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rPr>
                <a:t>辩题一</a:t>
              </a:r>
            </a:p>
          </p:txBody>
        </p:sp>
      </p:grpSp>
      <p:graphicFrame>
        <p:nvGraphicFramePr>
          <p:cNvPr id="4" name="表格 3"/>
          <p:cNvGraphicFramePr>
            <a:graphicFrameLocks noGrp="1"/>
          </p:cNvGraphicFramePr>
          <p:nvPr>
            <p:extLst>
              <p:ext uri="{D42A27DB-BD31-4B8C-83A1-F6EECF244321}">
                <p14:modId xmlns:p14="http://schemas.microsoft.com/office/powerpoint/2010/main" val="871173173"/>
              </p:ext>
            </p:extLst>
          </p:nvPr>
        </p:nvGraphicFramePr>
        <p:xfrm>
          <a:off x="3757750" y="4002358"/>
          <a:ext cx="7752930" cy="2035371"/>
        </p:xfrm>
        <a:graphic>
          <a:graphicData uri="http://schemas.openxmlformats.org/drawingml/2006/table">
            <a:tbl>
              <a:tblPr firstRow="1" firstCol="1" bandRow="1">
                <a:tableStyleId>{5C22544A-7EE6-4342-B048-85BDC9FD1C3A}</a:tableStyleId>
              </a:tblPr>
              <a:tblGrid>
                <a:gridCol w="1291902">
                  <a:extLst>
                    <a:ext uri="{9D8B030D-6E8A-4147-A177-3AD203B41FA5}">
                      <a16:colId xmlns:a16="http://schemas.microsoft.com/office/drawing/2014/main" val="20000"/>
                    </a:ext>
                  </a:extLst>
                </a:gridCol>
                <a:gridCol w="1291902">
                  <a:extLst>
                    <a:ext uri="{9D8B030D-6E8A-4147-A177-3AD203B41FA5}">
                      <a16:colId xmlns:a16="http://schemas.microsoft.com/office/drawing/2014/main" val="20001"/>
                    </a:ext>
                  </a:extLst>
                </a:gridCol>
                <a:gridCol w="1291902">
                  <a:extLst>
                    <a:ext uri="{9D8B030D-6E8A-4147-A177-3AD203B41FA5}">
                      <a16:colId xmlns:a16="http://schemas.microsoft.com/office/drawing/2014/main" val="20002"/>
                    </a:ext>
                  </a:extLst>
                </a:gridCol>
                <a:gridCol w="1291902">
                  <a:extLst>
                    <a:ext uri="{9D8B030D-6E8A-4147-A177-3AD203B41FA5}">
                      <a16:colId xmlns:a16="http://schemas.microsoft.com/office/drawing/2014/main" val="20003"/>
                    </a:ext>
                  </a:extLst>
                </a:gridCol>
                <a:gridCol w="1292661">
                  <a:extLst>
                    <a:ext uri="{9D8B030D-6E8A-4147-A177-3AD203B41FA5}">
                      <a16:colId xmlns:a16="http://schemas.microsoft.com/office/drawing/2014/main" val="20004"/>
                    </a:ext>
                  </a:extLst>
                </a:gridCol>
                <a:gridCol w="1292661">
                  <a:extLst>
                    <a:ext uri="{9D8B030D-6E8A-4147-A177-3AD203B41FA5}">
                      <a16:colId xmlns:a16="http://schemas.microsoft.com/office/drawing/2014/main" val="20005"/>
                    </a:ext>
                  </a:extLst>
                </a:gridCol>
              </a:tblGrid>
              <a:tr h="689564">
                <a:tc>
                  <a:txBody>
                    <a:bodyPr/>
                    <a:lstStyle/>
                    <a:p>
                      <a:pPr indent="177800" algn="just">
                        <a:spcAft>
                          <a:spcPts val="0"/>
                        </a:spcAft>
                      </a:pPr>
                      <a:r>
                        <a:rPr lang="zh-CN" sz="1400" kern="100" dirty="0">
                          <a:effectLst/>
                        </a:rPr>
                        <a:t>辩手</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一辩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二辩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三辩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四辩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五辩</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0"/>
                  </a:ext>
                </a:extLst>
              </a:tr>
              <a:tr h="656243">
                <a:tc>
                  <a:txBody>
                    <a:bodyPr/>
                    <a:lstStyle/>
                    <a:p>
                      <a:pPr algn="just">
                        <a:spcAft>
                          <a:spcPts val="0"/>
                        </a:spcAft>
                      </a:pPr>
                      <a:r>
                        <a:rPr lang="zh-CN" sz="1400" kern="100" dirty="0">
                          <a:effectLst/>
                        </a:rPr>
                        <a:t>正方</a:t>
                      </a:r>
                      <a:r>
                        <a:rPr lang="zh-CN" altLang="en-US" sz="1400" kern="100" dirty="0">
                          <a:effectLst/>
                        </a:rPr>
                        <a:t>（第二组）</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黑博文</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李军鹏</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程鹏</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文浩铭</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400" kern="100" dirty="0">
                          <a:effectLst/>
                        </a:rPr>
                        <a:t> </a:t>
                      </a:r>
                      <a:r>
                        <a:rPr lang="zh-CN" altLang="en-US" sz="1400" kern="100">
                          <a:effectLst/>
                        </a:rPr>
                        <a:t>李心语</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1"/>
                  </a:ext>
                </a:extLst>
              </a:tr>
              <a:tr h="689564">
                <a:tc>
                  <a:txBody>
                    <a:bodyPr/>
                    <a:lstStyle/>
                    <a:p>
                      <a:pPr algn="just">
                        <a:spcAft>
                          <a:spcPts val="0"/>
                        </a:spcAft>
                      </a:pPr>
                      <a:r>
                        <a:rPr lang="zh-CN" sz="1400" kern="100">
                          <a:effectLst/>
                        </a:rPr>
                        <a:t>反方（第七组）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肖瑞康</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周赵天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林琦琦</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刘余良</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石生哲</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3476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a:extLst>
              <a:ext uri="{FF2B5EF4-FFF2-40B4-BE49-F238E27FC236}">
                <a16:creationId xmlns:a16="http://schemas.microsoft.com/office/drawing/2014/main" id="{00F33827-655F-43D8-85AF-1BA7DBC8A518}"/>
              </a:ext>
            </a:extLst>
          </p:cNvPr>
          <p:cNvGrpSpPr/>
          <p:nvPr/>
        </p:nvGrpSpPr>
        <p:grpSpPr>
          <a:xfrm>
            <a:off x="117392" y="51479"/>
            <a:ext cx="3389380" cy="1309381"/>
            <a:chOff x="-481376" y="-157029"/>
            <a:chExt cx="4614847" cy="1163406"/>
          </a:xfrm>
        </p:grpSpPr>
        <p:pic>
          <p:nvPicPr>
            <p:cNvPr id="3" name="图片 4">
              <a:extLst>
                <a:ext uri="{FF2B5EF4-FFF2-40B4-BE49-F238E27FC236}">
                  <a16:creationId xmlns:a16="http://schemas.microsoft.com/office/drawing/2014/main" id="{3FBBE6A9-1F30-4750-A415-F28A3114D2B7}"/>
                </a:ext>
              </a:extLst>
            </p:cNvPr>
            <p:cNvPicPr>
              <a:picLocks noChangeAspect="1"/>
            </p:cNvPicPr>
            <p:nvPr/>
          </p:nvPicPr>
          <p:blipFill>
            <a:blip r:embed="rId2"/>
            <a:srcRect t="10387" r="2299"/>
            <a:stretch>
              <a:fillRect/>
            </a:stretch>
          </p:blipFill>
          <p:spPr>
            <a:xfrm>
              <a:off x="-481376" y="-157029"/>
              <a:ext cx="4614847" cy="1163406"/>
            </a:xfrm>
            <a:prstGeom prst="rect">
              <a:avLst/>
            </a:prstGeom>
            <a:noFill/>
            <a:ln w="9525">
              <a:noFill/>
            </a:ln>
          </p:spPr>
        </p:pic>
        <p:sp>
          <p:nvSpPr>
            <p:cNvPr id="4" name="文本框 5">
              <a:extLst>
                <a:ext uri="{FF2B5EF4-FFF2-40B4-BE49-F238E27FC236}">
                  <a16:creationId xmlns:a16="http://schemas.microsoft.com/office/drawing/2014/main" id="{918CDB09-6FE4-4002-B336-BF6EE309D9A3}"/>
                </a:ext>
              </a:extLst>
            </p:cNvPr>
            <p:cNvSpPr txBox="1"/>
            <p:nvPr/>
          </p:nvSpPr>
          <p:spPr>
            <a:xfrm>
              <a:off x="483802" y="89785"/>
              <a:ext cx="2684490" cy="410197"/>
            </a:xfrm>
            <a:prstGeom prst="rect">
              <a:avLst/>
            </a:prstGeom>
            <a:noFill/>
            <a:ln w="9525">
              <a:noFill/>
            </a:ln>
          </p:spPr>
          <p:txBody>
            <a:bodyPr wrap="square" anchor="t">
              <a:spAutoFit/>
            </a:bodyPr>
            <a:lstStyle/>
            <a:p>
              <a:pPr>
                <a:buFont typeface="Arial" panose="020B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rPr>
                <a:t>辩题二</a:t>
              </a:r>
            </a:p>
          </p:txBody>
        </p:sp>
      </p:grpSp>
      <p:sp>
        <p:nvSpPr>
          <p:cNvPr id="6" name="矩形 5">
            <a:extLst>
              <a:ext uri="{FF2B5EF4-FFF2-40B4-BE49-F238E27FC236}">
                <a16:creationId xmlns:a16="http://schemas.microsoft.com/office/drawing/2014/main" id="{DB0BC4E6-E0A2-4E90-92C0-1029D147B1EA}"/>
              </a:ext>
            </a:extLst>
          </p:cNvPr>
          <p:cNvSpPr/>
          <p:nvPr/>
        </p:nvSpPr>
        <p:spPr>
          <a:xfrm>
            <a:off x="3233394" y="51479"/>
            <a:ext cx="7956222" cy="3970318"/>
          </a:xfrm>
          <a:prstGeom prst="rect">
            <a:avLst/>
          </a:prstGeom>
        </p:spPr>
        <p:txBody>
          <a:bodyPr wrap="square">
            <a:spAutoFit/>
          </a:bodyPr>
          <a:lstStyle/>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康有为曾评价严复为“中国西学第一者也”，严复翻译的《天演论》在与其同时代产生了极大的震动，更对</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世纪初期的一代青年产生了很大的影响，例如胡适、蔡元培、鲁迅……</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胡适在其自传中写道：《天演论》出版之后，不上几年，便风行到全国，竟做了中学生的读物了，在中国屡次战败之后，在庚子辛丑大耻辱之后，这个“优胜劣汰，适者生存”的公式的确是一种当头棒喝，给了无数人极大的刺激。</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严复晚年回忆道自己在国外的游学经历，写道“犹忆不佞初学于欧时，尝如法庭，观其听狱，归邸数日，如有所失。尝语湘阴郭先生，谓英国与诸欧之富强，公里日伸，其端在此一事。”</a:t>
            </a: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上面两段材料谈论的是科学民主的传播和社会制度的变革，结合近代中国的开放来说，对于改变中国积贫积弱的现状，在那个时代是科学民主知识的传播还是社会制度的变革更为迫切？</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正方：科学民主知识的传播更为迫切</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反方：社会制度的变革更为迫切</a:t>
            </a:r>
          </a:p>
        </p:txBody>
      </p:sp>
      <p:pic>
        <p:nvPicPr>
          <p:cNvPr id="7" name="图片 1">
            <a:extLst>
              <a:ext uri="{FF2B5EF4-FFF2-40B4-BE49-F238E27FC236}">
                <a16:creationId xmlns:a16="http://schemas.microsoft.com/office/drawing/2014/main" id="{A8DE2568-3739-44A1-9051-47743E128BC1}"/>
              </a:ext>
            </a:extLst>
          </p:cNvPr>
          <p:cNvPicPr>
            <a:picLocks noChangeAspect="1"/>
          </p:cNvPicPr>
          <p:nvPr/>
        </p:nvPicPr>
        <p:blipFill>
          <a:blip r:embed="rId3"/>
          <a:stretch>
            <a:fillRect/>
          </a:stretch>
        </p:blipFill>
        <p:spPr>
          <a:xfrm>
            <a:off x="-91633" y="1020248"/>
            <a:ext cx="2759419" cy="5837752"/>
          </a:xfrm>
          <a:prstGeom prst="rect">
            <a:avLst/>
          </a:prstGeom>
          <a:noFill/>
          <a:ln w="9525">
            <a:noFill/>
          </a:ln>
        </p:spPr>
      </p:pic>
      <p:graphicFrame>
        <p:nvGraphicFramePr>
          <p:cNvPr id="5" name="表格 4"/>
          <p:cNvGraphicFramePr>
            <a:graphicFrameLocks noGrp="1"/>
          </p:cNvGraphicFramePr>
          <p:nvPr>
            <p:extLst>
              <p:ext uri="{D42A27DB-BD31-4B8C-83A1-F6EECF244321}">
                <p14:modId xmlns:p14="http://schemas.microsoft.com/office/powerpoint/2010/main" val="1965930806"/>
              </p:ext>
            </p:extLst>
          </p:nvPr>
        </p:nvGraphicFramePr>
        <p:xfrm>
          <a:off x="3506772" y="4331080"/>
          <a:ext cx="7039112" cy="1807232"/>
        </p:xfrm>
        <a:graphic>
          <a:graphicData uri="http://schemas.openxmlformats.org/drawingml/2006/table">
            <a:tbl>
              <a:tblPr firstRow="1" firstCol="1" bandRow="1">
                <a:tableStyleId>{5C22544A-7EE6-4342-B048-85BDC9FD1C3A}</a:tableStyleId>
              </a:tblPr>
              <a:tblGrid>
                <a:gridCol w="1172956">
                  <a:extLst>
                    <a:ext uri="{9D8B030D-6E8A-4147-A177-3AD203B41FA5}">
                      <a16:colId xmlns:a16="http://schemas.microsoft.com/office/drawing/2014/main" val="20000"/>
                    </a:ext>
                  </a:extLst>
                </a:gridCol>
                <a:gridCol w="1172956">
                  <a:extLst>
                    <a:ext uri="{9D8B030D-6E8A-4147-A177-3AD203B41FA5}">
                      <a16:colId xmlns:a16="http://schemas.microsoft.com/office/drawing/2014/main" val="20001"/>
                    </a:ext>
                  </a:extLst>
                </a:gridCol>
                <a:gridCol w="1172956">
                  <a:extLst>
                    <a:ext uri="{9D8B030D-6E8A-4147-A177-3AD203B41FA5}">
                      <a16:colId xmlns:a16="http://schemas.microsoft.com/office/drawing/2014/main" val="20002"/>
                    </a:ext>
                  </a:extLst>
                </a:gridCol>
                <a:gridCol w="1172956">
                  <a:extLst>
                    <a:ext uri="{9D8B030D-6E8A-4147-A177-3AD203B41FA5}">
                      <a16:colId xmlns:a16="http://schemas.microsoft.com/office/drawing/2014/main" val="20003"/>
                    </a:ext>
                  </a:extLst>
                </a:gridCol>
                <a:gridCol w="1173644">
                  <a:extLst>
                    <a:ext uri="{9D8B030D-6E8A-4147-A177-3AD203B41FA5}">
                      <a16:colId xmlns:a16="http://schemas.microsoft.com/office/drawing/2014/main" val="20004"/>
                    </a:ext>
                  </a:extLst>
                </a:gridCol>
                <a:gridCol w="1173644">
                  <a:extLst>
                    <a:ext uri="{9D8B030D-6E8A-4147-A177-3AD203B41FA5}">
                      <a16:colId xmlns:a16="http://schemas.microsoft.com/office/drawing/2014/main" val="20005"/>
                    </a:ext>
                  </a:extLst>
                </a:gridCol>
              </a:tblGrid>
              <a:tr h="612273">
                <a:tc>
                  <a:txBody>
                    <a:bodyPr/>
                    <a:lstStyle/>
                    <a:p>
                      <a:pPr indent="177800" algn="just">
                        <a:spcAft>
                          <a:spcPts val="0"/>
                        </a:spcAft>
                      </a:pPr>
                      <a:r>
                        <a:rPr lang="zh-CN" sz="1400" kern="100" dirty="0">
                          <a:effectLst/>
                        </a:rPr>
                        <a:t>辩手</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一辩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二辩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三辩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四辩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五辩</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0"/>
                  </a:ext>
                </a:extLst>
              </a:tr>
              <a:tr h="582686">
                <a:tc>
                  <a:txBody>
                    <a:bodyPr/>
                    <a:lstStyle/>
                    <a:p>
                      <a:pPr algn="just">
                        <a:spcAft>
                          <a:spcPts val="0"/>
                        </a:spcAft>
                      </a:pPr>
                      <a:r>
                        <a:rPr lang="zh-CN" sz="1400" kern="100">
                          <a:effectLst/>
                        </a:rPr>
                        <a:t>正方（第六组）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李岩基</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邵旭辉</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刘仁杰</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张磊</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陶乐天</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1"/>
                  </a:ext>
                </a:extLst>
              </a:tr>
              <a:tr h="612273">
                <a:tc>
                  <a:txBody>
                    <a:bodyPr/>
                    <a:lstStyle/>
                    <a:p>
                      <a:pPr algn="just">
                        <a:spcAft>
                          <a:spcPts val="0"/>
                        </a:spcAft>
                      </a:pPr>
                      <a:r>
                        <a:rPr lang="zh-CN" sz="1400" kern="100">
                          <a:effectLst/>
                        </a:rPr>
                        <a:t>反方（第三组）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张凯杰</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曹颖</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李秦</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吕梦楠</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刘冰涵</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15534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a:extLst>
              <a:ext uri="{FF2B5EF4-FFF2-40B4-BE49-F238E27FC236}">
                <a16:creationId xmlns:a16="http://schemas.microsoft.com/office/drawing/2014/main" id="{F7EDD9D5-C66F-4ABD-A43C-EFB1386B3B72}"/>
              </a:ext>
            </a:extLst>
          </p:cNvPr>
          <p:cNvGrpSpPr/>
          <p:nvPr/>
        </p:nvGrpSpPr>
        <p:grpSpPr>
          <a:xfrm>
            <a:off x="117392" y="51479"/>
            <a:ext cx="3389380" cy="1309381"/>
            <a:chOff x="-481376" y="-157029"/>
            <a:chExt cx="4614847" cy="1163406"/>
          </a:xfrm>
        </p:grpSpPr>
        <p:pic>
          <p:nvPicPr>
            <p:cNvPr id="3" name="图片 4">
              <a:extLst>
                <a:ext uri="{FF2B5EF4-FFF2-40B4-BE49-F238E27FC236}">
                  <a16:creationId xmlns:a16="http://schemas.microsoft.com/office/drawing/2014/main" id="{749DBACB-6278-4870-8B3B-70B223252D83}"/>
                </a:ext>
              </a:extLst>
            </p:cNvPr>
            <p:cNvPicPr>
              <a:picLocks noChangeAspect="1"/>
            </p:cNvPicPr>
            <p:nvPr/>
          </p:nvPicPr>
          <p:blipFill>
            <a:blip r:embed="rId2"/>
            <a:srcRect t="10387" r="2299"/>
            <a:stretch>
              <a:fillRect/>
            </a:stretch>
          </p:blipFill>
          <p:spPr>
            <a:xfrm>
              <a:off x="-481376" y="-157029"/>
              <a:ext cx="4614847" cy="1163406"/>
            </a:xfrm>
            <a:prstGeom prst="rect">
              <a:avLst/>
            </a:prstGeom>
            <a:noFill/>
            <a:ln w="9525">
              <a:noFill/>
            </a:ln>
          </p:spPr>
        </p:pic>
        <p:sp>
          <p:nvSpPr>
            <p:cNvPr id="4" name="文本框 5">
              <a:extLst>
                <a:ext uri="{FF2B5EF4-FFF2-40B4-BE49-F238E27FC236}">
                  <a16:creationId xmlns:a16="http://schemas.microsoft.com/office/drawing/2014/main" id="{2ED21967-7DF3-4F54-99B9-90C1A56F1E55}"/>
                </a:ext>
              </a:extLst>
            </p:cNvPr>
            <p:cNvSpPr txBox="1"/>
            <p:nvPr/>
          </p:nvSpPr>
          <p:spPr>
            <a:xfrm>
              <a:off x="483802" y="89785"/>
              <a:ext cx="2684490" cy="410197"/>
            </a:xfrm>
            <a:prstGeom prst="rect">
              <a:avLst/>
            </a:prstGeom>
            <a:noFill/>
            <a:ln w="9525">
              <a:noFill/>
            </a:ln>
          </p:spPr>
          <p:txBody>
            <a:bodyPr wrap="square" anchor="t">
              <a:spAutoFit/>
            </a:bodyPr>
            <a:lstStyle/>
            <a:p>
              <a:pPr>
                <a:buFont typeface="Arial" panose="020B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rPr>
                <a:t>辩题三</a:t>
              </a:r>
            </a:p>
          </p:txBody>
        </p:sp>
      </p:grpSp>
      <p:sp>
        <p:nvSpPr>
          <p:cNvPr id="5" name="矩形 4">
            <a:extLst>
              <a:ext uri="{FF2B5EF4-FFF2-40B4-BE49-F238E27FC236}">
                <a16:creationId xmlns:a16="http://schemas.microsoft.com/office/drawing/2014/main" id="{F3CDBF5D-5B8F-43EC-8DAE-0798576AE147}"/>
              </a:ext>
            </a:extLst>
          </p:cNvPr>
          <p:cNvSpPr/>
          <p:nvPr/>
        </p:nvSpPr>
        <p:spPr>
          <a:xfrm>
            <a:off x="4565716" y="329261"/>
            <a:ext cx="6096000" cy="2862322"/>
          </a:xfrm>
          <a:prstGeom prst="rect">
            <a:avLst/>
          </a:prstGeom>
        </p:spPr>
        <p:txBody>
          <a:bodyPr>
            <a:spAutoFit/>
          </a:bodyPr>
          <a:lstStyle/>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19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世纪</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年代，在西方列强的坚船利炮面前，中国被迫开关，揭开了中国近代曲折历史的一页，中国在武力征服下的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对外开放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，是西方资产阶级所犯下的罪恶之一。但是，这仅仅是问题的一个方面，这种</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对外开放</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在历史的挑战和机遇面前，让人们重新认识自己的国家和在世界上的地位，从封闭、保守、孤立的状态中清醒过来，所以</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鸦片战争带来的强迫性对外开放利大于弊还是弊大于利？</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正方</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利大于弊</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反方</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弊大于利</a:t>
            </a:r>
          </a:p>
        </p:txBody>
      </p:sp>
      <p:pic>
        <p:nvPicPr>
          <p:cNvPr id="6" name="图片 1">
            <a:extLst>
              <a:ext uri="{FF2B5EF4-FFF2-40B4-BE49-F238E27FC236}">
                <a16:creationId xmlns:a16="http://schemas.microsoft.com/office/drawing/2014/main" id="{B31ED31B-0252-4887-B5A6-7DC5C9F71C79}"/>
              </a:ext>
            </a:extLst>
          </p:cNvPr>
          <p:cNvPicPr>
            <a:picLocks noChangeAspect="1"/>
          </p:cNvPicPr>
          <p:nvPr/>
        </p:nvPicPr>
        <p:blipFill>
          <a:blip r:embed="rId3"/>
          <a:stretch>
            <a:fillRect/>
          </a:stretch>
        </p:blipFill>
        <p:spPr>
          <a:xfrm>
            <a:off x="0" y="2724346"/>
            <a:ext cx="6226766" cy="4133654"/>
          </a:xfrm>
          <a:prstGeom prst="rect">
            <a:avLst/>
          </a:prstGeom>
          <a:noFill/>
          <a:ln w="9525">
            <a:noFill/>
          </a:ln>
        </p:spPr>
      </p:pic>
      <p:graphicFrame>
        <p:nvGraphicFramePr>
          <p:cNvPr id="7" name="表格 6"/>
          <p:cNvGraphicFramePr>
            <a:graphicFrameLocks noGrp="1"/>
          </p:cNvGraphicFramePr>
          <p:nvPr>
            <p:extLst>
              <p:ext uri="{D42A27DB-BD31-4B8C-83A1-F6EECF244321}">
                <p14:modId xmlns:p14="http://schemas.microsoft.com/office/powerpoint/2010/main" val="3224270765"/>
              </p:ext>
            </p:extLst>
          </p:nvPr>
        </p:nvGraphicFramePr>
        <p:xfrm>
          <a:off x="4783716" y="3881335"/>
          <a:ext cx="6497320" cy="1396365"/>
        </p:xfrm>
        <a:graphic>
          <a:graphicData uri="http://schemas.openxmlformats.org/drawingml/2006/table">
            <a:tbl>
              <a:tblPr firstRow="1" firstCol="1" bandRow="1">
                <a:tableStyleId>{5C22544A-7EE6-4342-B048-85BDC9FD1C3A}</a:tableStyleId>
              </a:tblPr>
              <a:tblGrid>
                <a:gridCol w="1082675">
                  <a:extLst>
                    <a:ext uri="{9D8B030D-6E8A-4147-A177-3AD203B41FA5}">
                      <a16:colId xmlns:a16="http://schemas.microsoft.com/office/drawing/2014/main" val="20000"/>
                    </a:ext>
                  </a:extLst>
                </a:gridCol>
                <a:gridCol w="1082675">
                  <a:extLst>
                    <a:ext uri="{9D8B030D-6E8A-4147-A177-3AD203B41FA5}">
                      <a16:colId xmlns:a16="http://schemas.microsoft.com/office/drawing/2014/main" val="20001"/>
                    </a:ext>
                  </a:extLst>
                </a:gridCol>
                <a:gridCol w="1082675">
                  <a:extLst>
                    <a:ext uri="{9D8B030D-6E8A-4147-A177-3AD203B41FA5}">
                      <a16:colId xmlns:a16="http://schemas.microsoft.com/office/drawing/2014/main" val="20002"/>
                    </a:ext>
                  </a:extLst>
                </a:gridCol>
                <a:gridCol w="1082675">
                  <a:extLst>
                    <a:ext uri="{9D8B030D-6E8A-4147-A177-3AD203B41FA5}">
                      <a16:colId xmlns:a16="http://schemas.microsoft.com/office/drawing/2014/main" val="20003"/>
                    </a:ext>
                  </a:extLst>
                </a:gridCol>
                <a:gridCol w="1083310">
                  <a:extLst>
                    <a:ext uri="{9D8B030D-6E8A-4147-A177-3AD203B41FA5}">
                      <a16:colId xmlns:a16="http://schemas.microsoft.com/office/drawing/2014/main" val="20004"/>
                    </a:ext>
                  </a:extLst>
                </a:gridCol>
                <a:gridCol w="1083310">
                  <a:extLst>
                    <a:ext uri="{9D8B030D-6E8A-4147-A177-3AD203B41FA5}">
                      <a16:colId xmlns:a16="http://schemas.microsoft.com/office/drawing/2014/main" val="20005"/>
                    </a:ext>
                  </a:extLst>
                </a:gridCol>
              </a:tblGrid>
              <a:tr h="473075">
                <a:tc>
                  <a:txBody>
                    <a:bodyPr/>
                    <a:lstStyle/>
                    <a:p>
                      <a:pPr indent="177800" algn="just">
                        <a:spcAft>
                          <a:spcPts val="0"/>
                        </a:spcAft>
                      </a:pPr>
                      <a:r>
                        <a:rPr lang="zh-CN" sz="1400" kern="100">
                          <a:effectLst/>
                        </a:rPr>
                        <a:t>辩手</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一辩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二辩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三辩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四辩</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五辩</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0"/>
                  </a:ext>
                </a:extLst>
              </a:tr>
              <a:tr h="450215">
                <a:tc>
                  <a:txBody>
                    <a:bodyPr/>
                    <a:lstStyle/>
                    <a:p>
                      <a:pPr algn="just">
                        <a:spcAft>
                          <a:spcPts val="0"/>
                        </a:spcAft>
                      </a:pPr>
                      <a:r>
                        <a:rPr lang="zh-CN" sz="1400" kern="100">
                          <a:effectLst/>
                        </a:rPr>
                        <a:t>正方（第四组）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贺文胤</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司康乐</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姜迪</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田恒</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刘龙轩</a:t>
                      </a:r>
                      <a:endParaRPr lang="zh-CN" sz="1050" kern="100">
                        <a:effectLst/>
                        <a:latin typeface="Calibri"/>
                        <a:ea typeface="宋体"/>
                        <a:cs typeface="Times New Roman"/>
                      </a:endParaRPr>
                    </a:p>
                  </a:txBody>
                  <a:tcPr marL="68580" marR="68580" marT="0" marB="0"/>
                </a:tc>
                <a:extLst>
                  <a:ext uri="{0D108BD9-81ED-4DB2-BD59-A6C34878D82A}">
                    <a16:rowId xmlns:a16="http://schemas.microsoft.com/office/drawing/2014/main" val="10001"/>
                  </a:ext>
                </a:extLst>
              </a:tr>
              <a:tr h="473075">
                <a:tc>
                  <a:txBody>
                    <a:bodyPr/>
                    <a:lstStyle/>
                    <a:p>
                      <a:pPr algn="just">
                        <a:spcAft>
                          <a:spcPts val="0"/>
                        </a:spcAft>
                      </a:pPr>
                      <a:r>
                        <a:rPr lang="zh-CN" sz="1400" kern="100">
                          <a:effectLst/>
                        </a:rPr>
                        <a:t>反方（第五组）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付国庆</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林垚</a:t>
                      </a:r>
                      <a:r>
                        <a:rPr lang="en-US" sz="140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李慈岳</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a:effectLst/>
                        </a:rPr>
                        <a:t>陈昕龙</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400" kern="100" dirty="0">
                          <a:effectLst/>
                        </a:rPr>
                        <a:t>杨敏</a:t>
                      </a:r>
                      <a:endParaRPr lang="zh-CN" sz="1050" kern="100" dirty="0">
                        <a:effectLst/>
                        <a:latin typeface="Calibri"/>
                        <a:ea typeface="宋体"/>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164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2"/>
          <p:cNvSpPr>
            <a:spLocks noChangeArrowheads="1"/>
          </p:cNvSpPr>
          <p:nvPr/>
        </p:nvSpPr>
        <p:spPr bwMode="auto">
          <a:xfrm>
            <a:off x="6477000" y="2978150"/>
            <a:ext cx="5346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dirty="0">
                <a:latin typeface="黑体" panose="02010609060101010101" pitchFamily="49" charset="-122"/>
                <a:ea typeface="黑体" panose="02010609060101010101" pitchFamily="49" charset="-122"/>
              </a:rPr>
              <a:t>一般而言，历史事件随着时光流逝其意义日减，</a:t>
            </a:r>
            <a:r>
              <a:rPr lang="zh-CN" altLang="en-US" dirty="0">
                <a:solidFill>
                  <a:srgbClr val="FF0000"/>
                </a:solidFill>
                <a:latin typeface="黑体" panose="02010609060101010101" pitchFamily="49" charset="-122"/>
                <a:ea typeface="黑体" panose="02010609060101010101" pitchFamily="49" charset="-122"/>
              </a:rPr>
              <a:t>鸦片战争</a:t>
            </a:r>
            <a:r>
              <a:rPr lang="zh-CN" altLang="en-US" dirty="0">
                <a:latin typeface="黑体" panose="02010609060101010101" pitchFamily="49" charset="-122"/>
                <a:ea typeface="黑体" panose="02010609060101010101" pitchFamily="49" charset="-122"/>
              </a:rPr>
              <a:t>则不然。它是中国历史的转折，提出了中国必须近代化的历史使命。中国的近代化一日未完成，鸦片战争的意义就一分也不会减。</a:t>
            </a:r>
            <a:endParaRPr lang="en-US" altLang="zh-CN" dirty="0">
              <a:latin typeface="黑体" panose="02010609060101010101" pitchFamily="49" charset="-122"/>
              <a:ea typeface="黑体" panose="02010609060101010101" pitchFamily="49" charset="-122"/>
            </a:endParaRPr>
          </a:p>
          <a:p>
            <a:pPr eaLnBrk="1" hangingPunct="1">
              <a:buFont typeface="Arial" panose="020B0604020202020204" pitchFamily="34" charset="0"/>
              <a:buNone/>
            </a:pPr>
            <a:r>
              <a:rPr lang="zh-CN" altLang="en-US" sz="1600" dirty="0">
                <a:latin typeface="华文行楷" panose="02010800040101010101" pitchFamily="2" charset="-122"/>
                <a:ea typeface="华文行楷" panose="02010800040101010101" pitchFamily="2" charset="-122"/>
              </a:rPr>
              <a:t>                                                </a:t>
            </a:r>
            <a:r>
              <a:rPr lang="en-US" altLang="zh-CN" sz="1600" dirty="0">
                <a:latin typeface="华文行楷" panose="02010800040101010101" pitchFamily="2" charset="-122"/>
                <a:ea typeface="华文行楷" panose="02010800040101010101" pitchFamily="2" charset="-122"/>
              </a:rPr>
              <a:t>——</a:t>
            </a:r>
            <a:r>
              <a:rPr lang="zh-CN" altLang="en-US" sz="1600" dirty="0">
                <a:latin typeface="华文行楷" panose="02010800040101010101" pitchFamily="2" charset="-122"/>
                <a:ea typeface="华文行楷" panose="02010800040101010101" pitchFamily="2" charset="-122"/>
              </a:rPr>
              <a:t>  茅海建</a:t>
            </a:r>
            <a:r>
              <a:rPr lang="en-US" altLang="zh-CN" sz="1600" dirty="0">
                <a:latin typeface="华文行楷" panose="02010800040101010101" pitchFamily="2" charset="-122"/>
                <a:ea typeface="华文行楷" panose="02010800040101010101" pitchFamily="2" charset="-122"/>
              </a:rPr>
              <a:t>《</a:t>
            </a:r>
            <a:r>
              <a:rPr lang="zh-CN" altLang="en-US" sz="1600" dirty="0">
                <a:latin typeface="华文行楷" panose="02010800040101010101" pitchFamily="2" charset="-122"/>
                <a:ea typeface="华文行楷" panose="02010800040101010101" pitchFamily="2" charset="-122"/>
              </a:rPr>
              <a:t>天朝的崩溃</a:t>
            </a:r>
            <a:r>
              <a:rPr lang="en-US" altLang="zh-CN" sz="1600" dirty="0">
                <a:latin typeface="华文行楷" panose="02010800040101010101" pitchFamily="2" charset="-122"/>
                <a:ea typeface="华文行楷" panose="02010800040101010101" pitchFamily="2" charset="-122"/>
              </a:rPr>
              <a:t>》</a:t>
            </a:r>
            <a:r>
              <a:rPr lang="zh-CN" altLang="en-US" sz="1600" dirty="0">
                <a:latin typeface="华文行楷" panose="02010800040101010101" pitchFamily="2" charset="-122"/>
                <a:ea typeface="华文行楷" panose="02010800040101010101" pitchFamily="2" charset="-122"/>
              </a:rPr>
              <a:t> </a:t>
            </a:r>
          </a:p>
        </p:txBody>
      </p:sp>
      <p:sp>
        <p:nvSpPr>
          <p:cNvPr id="10246" name="文本框 5"/>
          <p:cNvSpPr txBox="1">
            <a:spLocks noChangeArrowheads="1"/>
          </p:cNvSpPr>
          <p:nvPr/>
        </p:nvSpPr>
        <p:spPr bwMode="auto">
          <a:xfrm>
            <a:off x="2832100" y="779463"/>
            <a:ext cx="577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latin typeface="华文行楷" panose="02010800040101010101" pitchFamily="2" charset="-122"/>
                <a:ea typeface="华文行楷" panose="02010800040101010101" pitchFamily="2" charset="-122"/>
              </a:rPr>
              <a:t>开端：被迫打开开放的大门</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411412"/>
            <a:ext cx="5751513"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a:extLst>
              <a:ext uri="{FF2B5EF4-FFF2-40B4-BE49-F238E27FC236}">
                <a16:creationId xmlns:a16="http://schemas.microsoft.com/office/drawing/2014/main" id="{4CE1CCBC-925A-447E-BF9C-EC856227C1B9}"/>
              </a:ext>
            </a:extLst>
          </p:cNvPr>
          <p:cNvGrpSpPr/>
          <p:nvPr/>
        </p:nvGrpSpPr>
        <p:grpSpPr>
          <a:xfrm>
            <a:off x="-617194" y="-75415"/>
            <a:ext cx="3954283" cy="3161367"/>
            <a:chOff x="759119" y="1424773"/>
            <a:chExt cx="4851400" cy="3857625"/>
          </a:xfrm>
        </p:grpSpPr>
        <p:pic>
          <p:nvPicPr>
            <p:cNvPr id="13" name="图片 1">
              <a:extLst>
                <a:ext uri="{FF2B5EF4-FFF2-40B4-BE49-F238E27FC236}">
                  <a16:creationId xmlns:a16="http://schemas.microsoft.com/office/drawing/2014/main" id="{DCAE5BDB-C32C-4D3C-95D7-AD6FC7A23EF9}"/>
                </a:ext>
              </a:extLst>
            </p:cNvPr>
            <p:cNvPicPr>
              <a:picLocks noChangeAspect="1"/>
            </p:cNvPicPr>
            <p:nvPr/>
          </p:nvPicPr>
          <p:blipFill>
            <a:blip r:embed="rId3"/>
            <a:stretch>
              <a:fillRect/>
            </a:stretch>
          </p:blipFill>
          <p:spPr>
            <a:xfrm>
              <a:off x="759119" y="1424773"/>
              <a:ext cx="4851400" cy="3857625"/>
            </a:xfrm>
            <a:prstGeom prst="rect">
              <a:avLst/>
            </a:prstGeom>
            <a:noFill/>
            <a:ln w="9525">
              <a:noFill/>
            </a:ln>
          </p:spPr>
        </p:pic>
        <p:sp>
          <p:nvSpPr>
            <p:cNvPr id="14" name="文本框 13">
              <a:extLst>
                <a:ext uri="{FF2B5EF4-FFF2-40B4-BE49-F238E27FC236}">
                  <a16:creationId xmlns:a16="http://schemas.microsoft.com/office/drawing/2014/main" id="{1B90AD62-4611-4504-A715-2F86D8EAC72B}"/>
                </a:ext>
              </a:extLst>
            </p:cNvPr>
            <p:cNvSpPr txBox="1"/>
            <p:nvPr/>
          </p:nvSpPr>
          <p:spPr>
            <a:xfrm>
              <a:off x="2983707" y="2287093"/>
              <a:ext cx="835893" cy="2123659"/>
            </a:xfrm>
            <a:prstGeom prst="rect">
              <a:avLst/>
            </a:prstGeom>
            <a:noFill/>
          </p:spPr>
          <p:txBody>
            <a:bodyPr wrap="square" rtlCol="0">
              <a:spAutoFit/>
            </a:bodyPr>
            <a:lstStyle/>
            <a:p>
              <a:r>
                <a:rPr lang="zh-CN" altLang="en-US" sz="6600" dirty="0">
                  <a:latin typeface="隶书" pitchFamily="49" charset="-122"/>
                  <a:ea typeface="隶书" pitchFamily="49" charset="-122"/>
                </a:rPr>
                <a:t>壹</a:t>
              </a:r>
            </a:p>
            <a:p>
              <a:endParaRPr lang="zh-CN" altLang="en-US" sz="6600" dirty="0"/>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246"/>
                                        </p:tgtEl>
                                        <p:attrNameLst>
                                          <p:attrName>style.visibility</p:attrName>
                                        </p:attrNameLst>
                                      </p:cBhvr>
                                      <p:to>
                                        <p:strVal val="visible"/>
                                      </p:to>
                                    </p:set>
                                    <p:animEffect transition="in" filter="fade">
                                      <p:cBhvr>
                                        <p:cTn id="11" dur="500"/>
                                        <p:tgtEl>
                                          <p:spTgt spid="10246"/>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500"/>
                                        <p:tgtEl>
                                          <p:spTgt spid="7"/>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additive="base">
                                        <p:cTn id="19" dur="500" fill="hold"/>
                                        <p:tgtEl>
                                          <p:spTgt spid="10243"/>
                                        </p:tgtEl>
                                        <p:attrNameLst>
                                          <p:attrName>ppt_x</p:attrName>
                                        </p:attrNameLst>
                                      </p:cBhvr>
                                      <p:tavLst>
                                        <p:tav tm="0">
                                          <p:val>
                                            <p:strVal val="#ppt_x"/>
                                          </p:val>
                                        </p:tav>
                                        <p:tav tm="100000">
                                          <p:val>
                                            <p:strVal val="#ppt_x"/>
                                          </p:val>
                                        </p:tav>
                                      </p:tavLst>
                                    </p:anim>
                                    <p:anim calcmode="lin" valueType="num">
                                      <p:cBhvr additive="base">
                                        <p:cTn id="20"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6"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ss0.bdstatic.com/70cFvHSh_Q1YnxGkpoWK1HF6hhy/it/u=146222218,542450012&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3" y="2187575"/>
            <a:ext cx="2898775"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任意多边形 14"/>
          <p:cNvSpPr/>
          <p:nvPr/>
        </p:nvSpPr>
        <p:spPr bwMode="auto">
          <a:xfrm>
            <a:off x="5307013" y="1620838"/>
            <a:ext cx="500062" cy="2765425"/>
          </a:xfrm>
          <a:custGeom>
            <a:avLst/>
            <a:gdLst>
              <a:gd name="T0" fmla="*/ 499533 w 374574"/>
              <a:gd name="T1" fmla="*/ 2766483 h 2291509"/>
              <a:gd name="T2" fmla="*/ 499533 w 374574"/>
              <a:gd name="T3" fmla="*/ 0 h 2291509"/>
              <a:gd name="T4" fmla="*/ 0 w 374574"/>
              <a:gd name="T5" fmla="*/ 0 h 2291509"/>
              <a:gd name="T6" fmla="*/ 0 60000 65536"/>
              <a:gd name="T7" fmla="*/ 0 60000 65536"/>
              <a:gd name="T8" fmla="*/ 0 60000 65536"/>
            </a:gdLst>
            <a:ahLst/>
            <a:cxnLst>
              <a:cxn ang="T6">
                <a:pos x="T0" y="T1"/>
              </a:cxn>
              <a:cxn ang="T7">
                <a:pos x="T2" y="T3"/>
              </a:cxn>
              <a:cxn ang="T8">
                <a:pos x="T4" y="T5"/>
              </a:cxn>
            </a:cxnLst>
            <a:rect l="0" t="0" r="r" b="b"/>
            <a:pathLst>
              <a:path w="374574" h="2291509">
                <a:moveTo>
                  <a:pt x="374574" y="2291509"/>
                </a:moveTo>
                <a:lnTo>
                  <a:pt x="374574" y="0"/>
                </a:lnTo>
                <a:lnTo>
                  <a:pt x="0" y="0"/>
                </a:lnTo>
              </a:path>
            </a:pathLst>
          </a:custGeom>
          <a:noFill/>
          <a:ln w="6350" cap="flat" cmpd="sng">
            <a:solidFill>
              <a:schemeClr val="tx1"/>
            </a:solidFill>
            <a:prstDash val="sysDot"/>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 name="任意多边形 15"/>
          <p:cNvSpPr/>
          <p:nvPr/>
        </p:nvSpPr>
        <p:spPr bwMode="auto">
          <a:xfrm flipH="1">
            <a:off x="6477000" y="1630363"/>
            <a:ext cx="571500" cy="3021012"/>
          </a:xfrm>
          <a:custGeom>
            <a:avLst/>
            <a:gdLst>
              <a:gd name="T0" fmla="*/ 571500 w 374574"/>
              <a:gd name="T1" fmla="*/ 3020483 h 2291509"/>
              <a:gd name="T2" fmla="*/ 571500 w 374574"/>
              <a:gd name="T3" fmla="*/ 0 h 2291509"/>
              <a:gd name="T4" fmla="*/ 0 w 374574"/>
              <a:gd name="T5" fmla="*/ 0 h 2291509"/>
              <a:gd name="T6" fmla="*/ 0 60000 65536"/>
              <a:gd name="T7" fmla="*/ 0 60000 65536"/>
              <a:gd name="T8" fmla="*/ 0 60000 65536"/>
            </a:gdLst>
            <a:ahLst/>
            <a:cxnLst>
              <a:cxn ang="T6">
                <a:pos x="T0" y="T1"/>
              </a:cxn>
              <a:cxn ang="T7">
                <a:pos x="T2" y="T3"/>
              </a:cxn>
              <a:cxn ang="T8">
                <a:pos x="T4" y="T5"/>
              </a:cxn>
            </a:cxnLst>
            <a:rect l="0" t="0" r="r" b="b"/>
            <a:pathLst>
              <a:path w="374574" h="2291509">
                <a:moveTo>
                  <a:pt x="374574" y="2291509"/>
                </a:moveTo>
                <a:lnTo>
                  <a:pt x="374574" y="0"/>
                </a:lnTo>
                <a:lnTo>
                  <a:pt x="0" y="0"/>
                </a:lnTo>
              </a:path>
            </a:pathLst>
          </a:custGeom>
          <a:noFill/>
          <a:ln w="6350" cap="flat" cmpd="sng">
            <a:solidFill>
              <a:schemeClr val="tx1"/>
            </a:solidFill>
            <a:prstDash val="sysDot"/>
            <a:round/>
            <a:headEnd type="oval" w="med" len="med"/>
            <a:tailEnd type="oval" w="med" len="me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 name="TextBox 11"/>
          <p:cNvSpPr txBox="1">
            <a:spLocks noChangeArrowheads="1"/>
          </p:cNvSpPr>
          <p:nvPr/>
        </p:nvSpPr>
        <p:spPr bwMode="auto">
          <a:xfrm flipH="1">
            <a:off x="2339713" y="2555081"/>
            <a:ext cx="32527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latin typeface="黑体" panose="02010609060101010101" pitchFamily="49" charset="-122"/>
                <a:ea typeface="黑体" panose="02010609060101010101" pitchFamily="49" charset="-122"/>
              </a:rPr>
              <a:t>工业革命</a:t>
            </a:r>
            <a:endParaRPr lang="en-US" altLang="zh-CN" sz="2400" dirty="0">
              <a:latin typeface="黑体" panose="02010609060101010101" pitchFamily="49" charset="-122"/>
              <a:ea typeface="黑体" panose="02010609060101010101" pitchFamily="49" charset="-122"/>
            </a:endParaRPr>
          </a:p>
          <a:p>
            <a:pPr>
              <a:defRPr/>
            </a:pPr>
            <a:r>
              <a:rPr lang="zh-CN" altLang="en-US" sz="1600" dirty="0">
                <a:solidFill>
                  <a:schemeClr val="accent4">
                    <a:lumMod val="65000"/>
                    <a:lumOff val="35000"/>
                  </a:schemeClr>
                </a:solidFill>
                <a:latin typeface="隶书" pitchFamily="49" charset="-122"/>
                <a:ea typeface="隶书" pitchFamily="49" charset="-122"/>
              </a:rPr>
              <a:t>完成工业革命，蒸汽机取代人力</a:t>
            </a:r>
            <a:endParaRPr lang="en-US" sz="1600" dirty="0">
              <a:solidFill>
                <a:schemeClr val="accent4">
                  <a:lumMod val="65000"/>
                  <a:lumOff val="35000"/>
                </a:schemeClr>
              </a:solidFill>
              <a:latin typeface="隶书" pitchFamily="49" charset="-122"/>
              <a:ea typeface="隶书" pitchFamily="49" charset="-122"/>
            </a:endParaRPr>
          </a:p>
        </p:txBody>
      </p:sp>
      <p:sp>
        <p:nvSpPr>
          <p:cNvPr id="13" name="矩形 19"/>
          <p:cNvSpPr>
            <a:spLocks noChangeArrowheads="1"/>
          </p:cNvSpPr>
          <p:nvPr/>
        </p:nvSpPr>
        <p:spPr bwMode="auto">
          <a:xfrm>
            <a:off x="2097088" y="1568450"/>
            <a:ext cx="2851150" cy="60325"/>
          </a:xfrm>
          <a:prstGeom prst="rect">
            <a:avLst/>
          </a:prstGeom>
          <a:solidFill>
            <a:schemeClr val="tx1">
              <a:lumMod val="50000"/>
              <a:lumOff val="50000"/>
            </a:schemeClr>
          </a:solidFill>
          <a:ln>
            <a:noFill/>
          </a:ln>
        </p:spPr>
        <p:txBody>
          <a:bodyPr anchor="ctr"/>
          <a:lstStyle/>
          <a:p>
            <a:pPr algn="ctr">
              <a:defRPr/>
            </a:pPr>
            <a:endParaRPr lang="zh-CN" altLang="en-US" sz="2400">
              <a:solidFill>
                <a:srgbClr val="FFFFFF"/>
              </a:solidFill>
              <a:ea typeface="宋体" panose="02010600030101010101" pitchFamily="2" charset="-122"/>
            </a:endParaRPr>
          </a:p>
        </p:txBody>
      </p:sp>
      <p:sp>
        <p:nvSpPr>
          <p:cNvPr id="14" name="TextBox 11"/>
          <p:cNvSpPr txBox="1">
            <a:spLocks noChangeArrowheads="1"/>
          </p:cNvSpPr>
          <p:nvPr/>
        </p:nvSpPr>
        <p:spPr bwMode="auto">
          <a:xfrm flipH="1">
            <a:off x="2339713" y="1722602"/>
            <a:ext cx="27479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20000"/>
              </a:lnSpc>
              <a:defRPr sz="1400" spc="-150">
                <a:solidFill>
                  <a:schemeClr val="tx1">
                    <a:lumMod val="95000"/>
                    <a:lumOff val="5000"/>
                  </a:schemeClr>
                </a:solidFill>
                <a:latin typeface="方正宋黑简体" pitchFamily="2" charset="-122"/>
                <a:ea typeface="方正宋黑简体" pitchFamily="2" charset="-122"/>
              </a:defRPr>
            </a:lvl1pPr>
          </a:lstStyle>
          <a:p>
            <a:pPr>
              <a:defRPr/>
            </a:pPr>
            <a:r>
              <a:rPr lang="zh-CN" altLang="en-US" sz="2400" dirty="0">
                <a:latin typeface="黑体" panose="02010609060101010101" pitchFamily="49" charset="-122"/>
                <a:ea typeface="黑体" panose="02010609060101010101" pitchFamily="49" charset="-122"/>
              </a:rPr>
              <a:t>资本主义制度确立</a:t>
            </a:r>
            <a:endParaRPr lang="en-US" altLang="zh-CN" sz="2400" dirty="0">
              <a:latin typeface="黑体" panose="02010609060101010101" pitchFamily="49" charset="-122"/>
              <a:ea typeface="黑体" panose="02010609060101010101" pitchFamily="49" charset="-122"/>
            </a:endParaRPr>
          </a:p>
          <a:p>
            <a:pPr>
              <a:defRPr/>
            </a:pPr>
            <a:r>
              <a:rPr lang="en-US" altLang="zh-CN" sz="1600" dirty="0">
                <a:solidFill>
                  <a:schemeClr val="accent4">
                    <a:lumMod val="65000"/>
                    <a:lumOff val="35000"/>
                  </a:schemeClr>
                </a:solidFill>
                <a:latin typeface="隶书" pitchFamily="49" charset="-122"/>
                <a:ea typeface="隶书" pitchFamily="49" charset="-122"/>
              </a:rPr>
              <a:t>1689</a:t>
            </a:r>
            <a:r>
              <a:rPr lang="zh-CN" altLang="en-US" sz="1600" dirty="0">
                <a:solidFill>
                  <a:schemeClr val="accent4">
                    <a:lumMod val="65000"/>
                    <a:lumOff val="35000"/>
                  </a:schemeClr>
                </a:solidFill>
                <a:latin typeface="隶书" pitchFamily="49" charset="-122"/>
                <a:ea typeface="隶书" pitchFamily="49" charset="-122"/>
              </a:rPr>
              <a:t>年颁布</a:t>
            </a:r>
            <a:r>
              <a:rPr lang="en-US" altLang="zh-CN" sz="1600" dirty="0">
                <a:solidFill>
                  <a:schemeClr val="accent4">
                    <a:lumMod val="65000"/>
                    <a:lumOff val="35000"/>
                  </a:schemeClr>
                </a:solidFill>
                <a:latin typeface="隶书" pitchFamily="49" charset="-122"/>
                <a:ea typeface="隶书" pitchFamily="49" charset="-122"/>
              </a:rPr>
              <a:t>《</a:t>
            </a:r>
            <a:r>
              <a:rPr lang="zh-CN" altLang="en-US" sz="1600" dirty="0">
                <a:solidFill>
                  <a:schemeClr val="accent4">
                    <a:lumMod val="65000"/>
                    <a:lumOff val="35000"/>
                  </a:schemeClr>
                </a:solidFill>
                <a:latin typeface="隶书" pitchFamily="49" charset="-122"/>
                <a:ea typeface="隶书" pitchFamily="49" charset="-122"/>
              </a:rPr>
              <a:t>权利法案</a:t>
            </a:r>
            <a:r>
              <a:rPr lang="en-US" altLang="zh-CN" sz="1600" dirty="0">
                <a:solidFill>
                  <a:schemeClr val="accent4">
                    <a:lumMod val="65000"/>
                    <a:lumOff val="35000"/>
                  </a:schemeClr>
                </a:solidFill>
                <a:latin typeface="隶书" pitchFamily="49" charset="-122"/>
                <a:ea typeface="隶书" pitchFamily="49" charset="-122"/>
              </a:rPr>
              <a:t>》</a:t>
            </a:r>
            <a:endParaRPr lang="en-US" sz="1600" dirty="0">
              <a:solidFill>
                <a:schemeClr val="accent4">
                  <a:lumMod val="65000"/>
                  <a:lumOff val="35000"/>
                </a:schemeClr>
              </a:solidFill>
              <a:latin typeface="隶书" pitchFamily="49" charset="-122"/>
              <a:ea typeface="隶书" pitchFamily="49" charset="-122"/>
            </a:endParaRPr>
          </a:p>
        </p:txBody>
      </p:sp>
      <p:sp>
        <p:nvSpPr>
          <p:cNvPr id="15" name="TextBox 11"/>
          <p:cNvSpPr txBox="1">
            <a:spLocks noChangeArrowheads="1"/>
          </p:cNvSpPr>
          <p:nvPr/>
        </p:nvSpPr>
        <p:spPr bwMode="auto">
          <a:xfrm flipH="1">
            <a:off x="7554913" y="2555081"/>
            <a:ext cx="3168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chemeClr val="accent6">
                    <a:lumMod val="75000"/>
                  </a:schemeClr>
                </a:solidFill>
                <a:latin typeface="黑体" panose="02010609060101010101" pitchFamily="49" charset="-122"/>
                <a:ea typeface="黑体" panose="02010609060101010101" pitchFamily="49" charset="-122"/>
              </a:rPr>
              <a:t>自然经济占主导地位</a:t>
            </a:r>
            <a:endParaRPr lang="en-US" altLang="zh-CN" sz="2400" dirty="0">
              <a:solidFill>
                <a:schemeClr val="accent6">
                  <a:lumMod val="75000"/>
                </a:schemeClr>
              </a:solidFill>
              <a:latin typeface="黑体" panose="02010609060101010101" pitchFamily="49" charset="-122"/>
              <a:ea typeface="黑体" panose="02010609060101010101" pitchFamily="49" charset="-122"/>
            </a:endParaRPr>
          </a:p>
          <a:p>
            <a:pPr>
              <a:defRPr/>
            </a:pPr>
            <a:r>
              <a:rPr lang="zh-CN" altLang="en-US" sz="1600" dirty="0">
                <a:solidFill>
                  <a:schemeClr val="accent3">
                    <a:lumMod val="50000"/>
                  </a:schemeClr>
                </a:solidFill>
                <a:latin typeface="隶书" pitchFamily="49" charset="-122"/>
                <a:ea typeface="隶书" pitchFamily="49" charset="-122"/>
              </a:rPr>
              <a:t>以小农经济为主</a:t>
            </a:r>
            <a:endParaRPr lang="en-US" sz="1600" dirty="0">
              <a:solidFill>
                <a:schemeClr val="accent3">
                  <a:lumMod val="50000"/>
                </a:schemeClr>
              </a:solidFill>
              <a:latin typeface="隶书" pitchFamily="49" charset="-122"/>
              <a:ea typeface="隶书" pitchFamily="49" charset="-122"/>
            </a:endParaRPr>
          </a:p>
        </p:txBody>
      </p:sp>
      <p:sp>
        <p:nvSpPr>
          <p:cNvPr id="16" name="矩形 24"/>
          <p:cNvSpPr>
            <a:spLocks noChangeArrowheads="1"/>
          </p:cNvSpPr>
          <p:nvPr/>
        </p:nvSpPr>
        <p:spPr bwMode="auto">
          <a:xfrm>
            <a:off x="7872413" y="1562100"/>
            <a:ext cx="2851150" cy="61913"/>
          </a:xfrm>
          <a:prstGeom prst="rect">
            <a:avLst/>
          </a:prstGeom>
          <a:solidFill>
            <a:schemeClr val="tx1">
              <a:lumMod val="50000"/>
              <a:lumOff val="50000"/>
            </a:schemeClr>
          </a:solidFill>
          <a:ln>
            <a:noFill/>
          </a:ln>
        </p:spPr>
        <p:txBody>
          <a:bodyPr anchor="ctr"/>
          <a:lstStyle/>
          <a:p>
            <a:pPr algn="ctr">
              <a:defRPr/>
            </a:pPr>
            <a:endParaRPr lang="zh-CN" altLang="en-US" sz="2400">
              <a:solidFill>
                <a:srgbClr val="FFFFFF"/>
              </a:solidFill>
              <a:ea typeface="宋体" panose="02010600030101010101" pitchFamily="2" charset="-122"/>
            </a:endParaRPr>
          </a:p>
        </p:txBody>
      </p:sp>
      <p:sp>
        <p:nvSpPr>
          <p:cNvPr id="17" name="TextBox 11"/>
          <p:cNvSpPr txBox="1">
            <a:spLocks noChangeArrowheads="1"/>
          </p:cNvSpPr>
          <p:nvPr/>
        </p:nvSpPr>
        <p:spPr bwMode="auto">
          <a:xfrm flipH="1">
            <a:off x="7554913" y="1722602"/>
            <a:ext cx="2592387"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20000"/>
              </a:lnSpc>
              <a:defRPr spc="-150">
                <a:solidFill>
                  <a:schemeClr val="tx1">
                    <a:lumMod val="95000"/>
                    <a:lumOff val="5000"/>
                  </a:schemeClr>
                </a:solidFill>
                <a:latin typeface="方正宋黑简体" pitchFamily="2" charset="-122"/>
                <a:ea typeface="方正宋黑简体" pitchFamily="2" charset="-122"/>
              </a:defRPr>
            </a:lvl1pPr>
          </a:lstStyle>
          <a:p>
            <a:pPr>
              <a:defRPr/>
            </a:pPr>
            <a:r>
              <a:rPr lang="zh-CN" altLang="en-US" sz="2400" dirty="0">
                <a:solidFill>
                  <a:schemeClr val="accent6">
                    <a:lumMod val="75000"/>
                  </a:schemeClr>
                </a:solidFill>
                <a:latin typeface="黑体" panose="02010609060101010101" pitchFamily="49" charset="-122"/>
                <a:ea typeface="黑体" panose="02010609060101010101" pitchFamily="49" charset="-122"/>
              </a:rPr>
              <a:t>封建制度腐败落后</a:t>
            </a:r>
            <a:endParaRPr lang="en-US" altLang="zh-CN" sz="2400" dirty="0">
              <a:solidFill>
                <a:schemeClr val="accent6">
                  <a:lumMod val="75000"/>
                </a:schemeClr>
              </a:solidFill>
              <a:latin typeface="黑体" panose="02010609060101010101" pitchFamily="49" charset="-122"/>
              <a:ea typeface="黑体" panose="02010609060101010101" pitchFamily="49" charset="-122"/>
            </a:endParaRPr>
          </a:p>
          <a:p>
            <a:pPr>
              <a:defRPr/>
            </a:pPr>
            <a:r>
              <a:rPr lang="zh-CN" altLang="en-US" dirty="0">
                <a:solidFill>
                  <a:schemeClr val="accent3">
                    <a:lumMod val="50000"/>
                  </a:schemeClr>
                </a:solidFill>
                <a:latin typeface="隶书" pitchFamily="49" charset="-122"/>
                <a:ea typeface="隶书" pitchFamily="49" charset="-122"/>
              </a:rPr>
              <a:t>吏治腐败，百姓生活悲惨</a:t>
            </a:r>
            <a:endParaRPr lang="en-US" altLang="zh-CN" dirty="0">
              <a:solidFill>
                <a:schemeClr val="accent3">
                  <a:lumMod val="50000"/>
                </a:schemeClr>
              </a:solidFill>
              <a:latin typeface="隶书" pitchFamily="49" charset="-122"/>
              <a:ea typeface="隶书" pitchFamily="49" charset="-122"/>
            </a:endParaRPr>
          </a:p>
        </p:txBody>
      </p:sp>
      <p:grpSp>
        <p:nvGrpSpPr>
          <p:cNvPr id="18" name="组合 17"/>
          <p:cNvGrpSpPr/>
          <p:nvPr/>
        </p:nvGrpSpPr>
        <p:grpSpPr bwMode="auto">
          <a:xfrm>
            <a:off x="268288" y="120650"/>
            <a:ext cx="5736586" cy="1067127"/>
            <a:chOff x="-72867" y="48703"/>
            <a:chExt cx="6451331" cy="993826"/>
          </a:xfrm>
        </p:grpSpPr>
        <p:pic>
          <p:nvPicPr>
            <p:cNvPr id="13329" name="Picture 9" descr="F:\ppt素材\图标\我收集的图标\字体\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609586" y="-2539714"/>
              <a:ext cx="899790" cy="62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0" name="Picture 6" descr="F:\超棒ppt模板\中国风\中国风物件\maob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3115" y="48703"/>
              <a:ext cx="985349" cy="98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TextBox 2"/>
            <p:cNvSpPr txBox="1">
              <a:spLocks noChangeArrowheads="1"/>
            </p:cNvSpPr>
            <p:nvPr/>
          </p:nvSpPr>
          <p:spPr bwMode="auto">
            <a:xfrm>
              <a:off x="288974" y="452592"/>
              <a:ext cx="5089156" cy="45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dirty="0">
                  <a:solidFill>
                    <a:schemeClr val="bg1"/>
                  </a:solidFill>
                  <a:latin typeface="楷体" panose="02010609060101010101" pitchFamily="49" charset="-122"/>
                  <a:ea typeface="楷体" panose="02010609060101010101" pitchFamily="49" charset="-122"/>
                </a:rPr>
                <a:t>1840</a:t>
              </a:r>
              <a:r>
                <a:rPr lang="zh-CN" altLang="en-US" sz="2400" b="1" dirty="0">
                  <a:solidFill>
                    <a:schemeClr val="bg1"/>
                  </a:solidFill>
                  <a:latin typeface="楷体" panose="02010609060101010101" pitchFamily="49" charset="-122"/>
                  <a:ea typeface="楷体" panose="02010609060101010101" pitchFamily="49" charset="-122"/>
                </a:rPr>
                <a:t>年前的英国和中国的对比</a:t>
              </a:r>
            </a:p>
          </p:txBody>
        </p:sp>
      </p:grpSp>
      <p:sp>
        <p:nvSpPr>
          <p:cNvPr id="2" name="TextBox 1"/>
          <p:cNvSpPr txBox="1"/>
          <p:nvPr/>
        </p:nvSpPr>
        <p:spPr>
          <a:xfrm>
            <a:off x="2339713" y="3467893"/>
            <a:ext cx="2960688" cy="708025"/>
          </a:xfrm>
          <a:prstGeom prst="rect">
            <a:avLst/>
          </a:prstGeom>
          <a:noFill/>
        </p:spPr>
        <p:txBody>
          <a:bodyPr>
            <a:spAutoFit/>
          </a:bodyPr>
          <a:lstStyle/>
          <a:p>
            <a:pPr>
              <a:defRPr/>
            </a:pPr>
            <a:r>
              <a:rPr lang="zh-CN" altLang="en-US" sz="2400" dirty="0">
                <a:latin typeface="黑体" panose="02010609060101010101" pitchFamily="49" charset="-122"/>
                <a:ea typeface="黑体" panose="02010609060101010101" pitchFamily="49" charset="-122"/>
              </a:rPr>
              <a:t>船坚炮利</a:t>
            </a:r>
            <a:endParaRPr lang="en-US" altLang="zh-CN" sz="2400" dirty="0">
              <a:latin typeface="黑体" panose="02010609060101010101" pitchFamily="49" charset="-122"/>
              <a:ea typeface="黑体" panose="02010609060101010101" pitchFamily="49" charset="-122"/>
            </a:endParaRPr>
          </a:p>
          <a:p>
            <a:pPr>
              <a:defRPr/>
            </a:pPr>
            <a:r>
              <a:rPr lang="zh-CN" altLang="en-US" sz="1600" dirty="0">
                <a:solidFill>
                  <a:schemeClr val="accent4">
                    <a:lumMod val="65000"/>
                    <a:lumOff val="35000"/>
                  </a:schemeClr>
                </a:solidFill>
                <a:latin typeface="隶书" pitchFamily="49" charset="-122"/>
                <a:ea typeface="隶书" pitchFamily="49" charset="-122"/>
              </a:rPr>
              <a:t>击败无敌舰队，赢得英荷战争</a:t>
            </a:r>
          </a:p>
        </p:txBody>
      </p:sp>
      <p:sp>
        <p:nvSpPr>
          <p:cNvPr id="3" name="TextBox 2"/>
          <p:cNvSpPr txBox="1"/>
          <p:nvPr/>
        </p:nvSpPr>
        <p:spPr>
          <a:xfrm>
            <a:off x="2338325" y="4381872"/>
            <a:ext cx="3036888" cy="708025"/>
          </a:xfrm>
          <a:prstGeom prst="rect">
            <a:avLst/>
          </a:prstGeom>
          <a:noFill/>
        </p:spPr>
        <p:txBody>
          <a:bodyPr>
            <a:spAutoFit/>
          </a:bodyPr>
          <a:lstStyle/>
          <a:p>
            <a:pPr>
              <a:defRPr/>
            </a:pPr>
            <a:r>
              <a:rPr lang="zh-CN" altLang="en-US" sz="2400" dirty="0">
                <a:latin typeface="黑体" panose="02010609060101010101" pitchFamily="49" charset="-122"/>
                <a:ea typeface="黑体" panose="02010609060101010101" pitchFamily="49" charset="-122"/>
              </a:rPr>
              <a:t>积极进行海外扩张</a:t>
            </a:r>
            <a:endParaRPr lang="en-US" altLang="zh-CN" sz="2400" dirty="0">
              <a:latin typeface="黑体" panose="02010609060101010101" pitchFamily="49" charset="-122"/>
              <a:ea typeface="黑体" panose="02010609060101010101" pitchFamily="49" charset="-122"/>
            </a:endParaRPr>
          </a:p>
          <a:p>
            <a:pPr>
              <a:defRPr/>
            </a:pPr>
            <a:r>
              <a:rPr lang="zh-CN" altLang="en-US" sz="1600" dirty="0">
                <a:solidFill>
                  <a:schemeClr val="accent4">
                    <a:lumMod val="50000"/>
                    <a:lumOff val="50000"/>
                  </a:schemeClr>
                </a:solidFill>
                <a:latin typeface="隶书" pitchFamily="49" charset="-122"/>
                <a:ea typeface="隶书" pitchFamily="49" charset="-122"/>
              </a:rPr>
              <a:t>成为最大的殖民帝国</a:t>
            </a:r>
          </a:p>
        </p:txBody>
      </p:sp>
      <p:sp>
        <p:nvSpPr>
          <p:cNvPr id="4" name="TextBox 3"/>
          <p:cNvSpPr txBox="1"/>
          <p:nvPr/>
        </p:nvSpPr>
        <p:spPr>
          <a:xfrm>
            <a:off x="7554913" y="3429000"/>
            <a:ext cx="3467100" cy="708025"/>
          </a:xfrm>
          <a:prstGeom prst="rect">
            <a:avLst/>
          </a:prstGeom>
          <a:noFill/>
        </p:spPr>
        <p:txBody>
          <a:bodyPr wrap="none">
            <a:spAutoFit/>
          </a:bodyPr>
          <a:lstStyle/>
          <a:p>
            <a:pPr>
              <a:defRPr/>
            </a:pPr>
            <a:r>
              <a:rPr lang="zh-CN" altLang="en-US" sz="2400" dirty="0">
                <a:solidFill>
                  <a:schemeClr val="accent6">
                    <a:lumMod val="75000"/>
                  </a:schemeClr>
                </a:solidFill>
                <a:latin typeface="黑体" panose="02010609060101010101" pitchFamily="49" charset="-122"/>
                <a:ea typeface="黑体" panose="02010609060101010101" pitchFamily="49" charset="-122"/>
              </a:rPr>
              <a:t>军队腐化</a:t>
            </a:r>
          </a:p>
          <a:p>
            <a:pPr>
              <a:defRPr/>
            </a:pPr>
            <a:r>
              <a:rPr lang="zh-CN" altLang="en-US" sz="1600" dirty="0">
                <a:solidFill>
                  <a:schemeClr val="accent3">
                    <a:lumMod val="50000"/>
                  </a:schemeClr>
                </a:solidFill>
                <a:latin typeface="隶书" pitchFamily="49" charset="-122"/>
                <a:ea typeface="隶书" pitchFamily="49" charset="-122"/>
              </a:rPr>
              <a:t>士官克粮冒饷，武器老旧，炮台失修</a:t>
            </a:r>
          </a:p>
        </p:txBody>
      </p:sp>
      <p:sp>
        <p:nvSpPr>
          <p:cNvPr id="6" name="TextBox 5"/>
          <p:cNvSpPr txBox="1"/>
          <p:nvPr/>
        </p:nvSpPr>
        <p:spPr>
          <a:xfrm>
            <a:off x="7554913" y="4381872"/>
            <a:ext cx="2851150" cy="708025"/>
          </a:xfrm>
          <a:prstGeom prst="rect">
            <a:avLst/>
          </a:prstGeom>
          <a:noFill/>
        </p:spPr>
        <p:txBody>
          <a:bodyPr wrap="none">
            <a:spAutoFit/>
          </a:bodyPr>
          <a:lstStyle/>
          <a:p>
            <a:pPr>
              <a:defRPr/>
            </a:pPr>
            <a:r>
              <a:rPr lang="zh-CN" altLang="en-US" sz="2400" dirty="0">
                <a:solidFill>
                  <a:schemeClr val="accent6">
                    <a:lumMod val="75000"/>
                  </a:schemeClr>
                </a:solidFill>
                <a:latin typeface="黑体" panose="02010609060101010101" pitchFamily="49" charset="-122"/>
                <a:ea typeface="黑体" panose="02010609060101010101" pitchFamily="49" charset="-122"/>
              </a:rPr>
              <a:t>闭关锁国</a:t>
            </a:r>
            <a:endParaRPr lang="en-US" altLang="zh-CN" sz="2400" dirty="0">
              <a:solidFill>
                <a:schemeClr val="accent6">
                  <a:lumMod val="75000"/>
                </a:schemeClr>
              </a:solidFill>
              <a:latin typeface="黑体" panose="02010609060101010101" pitchFamily="49" charset="-122"/>
              <a:ea typeface="黑体" panose="02010609060101010101" pitchFamily="49" charset="-122"/>
            </a:endParaRPr>
          </a:p>
          <a:p>
            <a:pPr>
              <a:defRPr/>
            </a:pPr>
            <a:r>
              <a:rPr lang="zh-CN" altLang="en-US" sz="1600" dirty="0">
                <a:solidFill>
                  <a:schemeClr val="accent3">
                    <a:lumMod val="50000"/>
                  </a:schemeClr>
                </a:solidFill>
                <a:latin typeface="隶书" pitchFamily="49" charset="-122"/>
                <a:ea typeface="隶书" pitchFamily="49" charset="-122"/>
              </a:rPr>
              <a:t>闭关自守，自认“天朝上国”</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0793" y="5089897"/>
            <a:ext cx="5000625" cy="16002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250"/>
                                        <p:tgtEl>
                                          <p:spTgt spid="18"/>
                                        </p:tgtEl>
                                      </p:cBhvr>
                                    </p:animEffect>
                                    <p:anim calcmode="lin" valueType="num">
                                      <p:cBhvr>
                                        <p:cTn id="8" dur="1250" fill="hold"/>
                                        <p:tgtEl>
                                          <p:spTgt spid="18"/>
                                        </p:tgtEl>
                                        <p:attrNameLst>
                                          <p:attrName>ppt_w</p:attrName>
                                        </p:attrNameLst>
                                      </p:cBhvr>
                                      <p:tavLst>
                                        <p:tav tm="0" fmla="#ppt_w*sin(2.5*pi*$)">
                                          <p:val>
                                            <p:fltVal val="0"/>
                                          </p:val>
                                        </p:tav>
                                        <p:tav tm="100000">
                                          <p:val>
                                            <p:fltVal val="1"/>
                                          </p:val>
                                        </p:tav>
                                      </p:tavLst>
                                    </p:anim>
                                    <p:anim calcmode="lin" valueType="num">
                                      <p:cBhvr>
                                        <p:cTn id="9" dur="1250" fill="hold"/>
                                        <p:tgtEl>
                                          <p:spTgt spid="18"/>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22" presetClass="entr" presetSubtype="4"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250"/>
                                        <p:tgtEl>
                                          <p:spTgt spid="10"/>
                                        </p:tgtEl>
                                      </p:cBhvr>
                                    </p:animEffect>
                                  </p:childTnLst>
                                </p:cTn>
                              </p:par>
                            </p:childTnLst>
                          </p:cTn>
                        </p:par>
                        <p:par>
                          <p:cTn id="14" fill="hold">
                            <p:stCondLst>
                              <p:cond delay="1500"/>
                            </p:stCondLst>
                            <p:childTnLst>
                              <p:par>
                                <p:cTn id="15" presetID="26" presetClass="emph" presetSubtype="0" repeatCount="2000" fill="hold" nodeType="afterEffect">
                                  <p:stCondLst>
                                    <p:cond delay="0"/>
                                  </p:stCondLst>
                                  <p:childTnLst>
                                    <p:animEffect transition="out" filter="fade">
                                      <p:cBhvr>
                                        <p:cTn id="16" dur="250" tmFilter="0, 0; .2, .5; .8, .5; 1, 0"/>
                                        <p:tgtEl>
                                          <p:spTgt spid="10"/>
                                        </p:tgtEl>
                                      </p:cBhvr>
                                    </p:animEffect>
                                    <p:animScale>
                                      <p:cBhvr>
                                        <p:cTn id="17" dur="125" autoRev="1" fill="hold"/>
                                        <p:tgtEl>
                                          <p:spTgt spid="10"/>
                                        </p:tgtEl>
                                      </p:cBhvr>
                                      <p:by x="105000" y="105000"/>
                                    </p:animScale>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250"/>
                                        <p:tgtEl>
                                          <p:spTgt spid="13"/>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250"/>
                                        <p:tgtEl>
                                          <p:spTgt spid="14"/>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250"/>
                                        <p:tgtEl>
                                          <p:spTgt spid="11"/>
                                        </p:tgtEl>
                                      </p:cBhvr>
                                    </p:animEffect>
                                  </p:childTnLst>
                                </p:cTn>
                              </p:par>
                            </p:childTnLst>
                          </p:cTn>
                        </p:par>
                        <p:par>
                          <p:cTn id="30" fill="hold">
                            <p:stCondLst>
                              <p:cond delay="2750"/>
                            </p:stCondLst>
                            <p:childTnLst>
                              <p:par>
                                <p:cTn id="31" presetID="26" presetClass="emph" presetSubtype="0" repeatCount="2000" fill="hold" nodeType="afterEffect">
                                  <p:stCondLst>
                                    <p:cond delay="0"/>
                                  </p:stCondLst>
                                  <p:childTnLst>
                                    <p:animEffect transition="out" filter="fade">
                                      <p:cBhvr>
                                        <p:cTn id="32" dur="250" tmFilter="0, 0; .2, .5; .8, .5; 1, 0"/>
                                        <p:tgtEl>
                                          <p:spTgt spid="11"/>
                                        </p:tgtEl>
                                      </p:cBhvr>
                                    </p:animEffect>
                                    <p:animScale>
                                      <p:cBhvr>
                                        <p:cTn id="33" dur="125" autoRev="1" fill="hold"/>
                                        <p:tgtEl>
                                          <p:spTgt spid="11"/>
                                        </p:tgtEl>
                                      </p:cBhvr>
                                      <p:by x="105000" y="105000"/>
                                    </p:animScale>
                                  </p:childTnLst>
                                </p:cTn>
                              </p:par>
                            </p:childTnLst>
                          </p:cTn>
                        </p:par>
                        <p:par>
                          <p:cTn id="34" fill="hold">
                            <p:stCondLst>
                              <p:cond delay="325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250"/>
                                        <p:tgtEl>
                                          <p:spTgt spid="16"/>
                                        </p:tgtEl>
                                      </p:cBhvr>
                                    </p:animEffect>
                                  </p:childTnLst>
                                </p:cTn>
                              </p:par>
                            </p:childTnLst>
                          </p:cTn>
                        </p:par>
                        <p:par>
                          <p:cTn id="38" fill="hold">
                            <p:stCondLst>
                              <p:cond delay="3500"/>
                            </p:stCondLst>
                            <p:childTnLst>
                              <p:par>
                                <p:cTn id="39" presetID="22" presetClass="entr" presetSubtype="2"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right)">
                                      <p:cBhvr>
                                        <p:cTn id="41" dur="250"/>
                                        <p:tgtEl>
                                          <p:spTgt spid="17"/>
                                        </p:tgtEl>
                                      </p:cBhvr>
                                    </p:animEffect>
                                  </p:childTnLst>
                                </p:cTn>
                              </p:par>
                            </p:childTnLst>
                          </p:cTn>
                        </p:par>
                        <p:par>
                          <p:cTn id="42" fill="hold">
                            <p:stCondLst>
                              <p:cond delay="3750"/>
                            </p:stCondLst>
                            <p:childTnLst>
                              <p:par>
                                <p:cTn id="43" presetID="42"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4750"/>
                            </p:stCondLst>
                            <p:childTnLst>
                              <p:par>
                                <p:cTn id="49" presetID="42"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par>
                          <p:cTn id="54" fill="hold">
                            <p:stCondLst>
                              <p:cond delay="5750"/>
                            </p:stCondLst>
                            <p:childTnLst>
                              <p:par>
                                <p:cTn id="55" presetID="10" presetClass="entr" presetSubtype="0"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6750"/>
                            </p:stCondLst>
                            <p:childTnLst>
                              <p:par>
                                <p:cTn id="63" presetID="16" presetClass="entr" presetSubtype="21"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barn(inVertical)">
                                      <p:cBhvr>
                                        <p:cTn id="65" dur="500"/>
                                        <p:tgtEl>
                                          <p:spTgt spid="3"/>
                                        </p:tgtEl>
                                      </p:cBhvr>
                                    </p:animEffect>
                                  </p:childTnLst>
                                </p:cTn>
                              </p:par>
                            </p:childTnLst>
                          </p:cTn>
                        </p:par>
                        <p:par>
                          <p:cTn id="66" fill="hold">
                            <p:stCondLst>
                              <p:cond delay="7250"/>
                            </p:stCondLst>
                            <p:childTnLst>
                              <p:par>
                                <p:cTn id="67" presetID="16" presetClass="entr" presetSubtype="21" fill="hold" grpId="0"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arn(inVertical)">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p:bldP spid="16" grpId="0" animBg="1"/>
      <p:bldP spid="17" grpId="0"/>
      <p:bldP spid="2" grpId="0"/>
      <p:bldP spid="3"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8A130D-B273-466F-B755-DEBEF63C8785}"/>
              </a:ext>
            </a:extLst>
          </p:cNvPr>
          <p:cNvGrpSpPr/>
          <p:nvPr/>
        </p:nvGrpSpPr>
        <p:grpSpPr>
          <a:xfrm>
            <a:off x="354013" y="571500"/>
            <a:ext cx="7242175" cy="3111500"/>
            <a:chOff x="354013" y="571500"/>
            <a:chExt cx="7242175" cy="3111500"/>
          </a:xfrm>
        </p:grpSpPr>
        <p:sp>
          <p:nvSpPr>
            <p:cNvPr id="14338" name="矩形 2"/>
            <p:cNvSpPr>
              <a:spLocks noChangeArrowheads="1"/>
            </p:cNvSpPr>
            <p:nvPr/>
          </p:nvSpPr>
          <p:spPr bwMode="auto">
            <a:xfrm>
              <a:off x="354013" y="1374775"/>
              <a:ext cx="72421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过程：</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①爆发：</a:t>
              </a:r>
              <a:r>
                <a:rPr lang="en-US" altLang="zh-CN" sz="1600" b="1" dirty="0">
                  <a:latin typeface="微软雅黑" panose="020B0503020204020204" pitchFamily="34" charset="-122"/>
                  <a:ea typeface="微软雅黑" panose="020B0503020204020204" pitchFamily="34" charset="-122"/>
                </a:rPr>
                <a:t>1840</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6</a:t>
              </a:r>
              <a:r>
                <a:rPr lang="zh-CN" altLang="en-US" sz="1600" b="1" dirty="0">
                  <a:latin typeface="微软雅黑" panose="020B0503020204020204" pitchFamily="34" charset="-122"/>
                  <a:ea typeface="微软雅黑" panose="020B0503020204020204" pitchFamily="34" charset="-122"/>
                </a:rPr>
                <a:t>月，英国舰队侵入广东海面挑衅，战争爆发。</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②扩大：</a:t>
              </a:r>
              <a:r>
                <a:rPr lang="en-US" altLang="zh-CN" sz="1600" b="1" dirty="0">
                  <a:latin typeface="微软雅黑" panose="020B0503020204020204" pitchFamily="34" charset="-122"/>
                  <a:ea typeface="微软雅黑" panose="020B0503020204020204" pitchFamily="34" charset="-122"/>
                </a:rPr>
                <a:t>1841</a:t>
              </a:r>
              <a:r>
                <a:rPr lang="zh-CN" altLang="en-US" sz="1600" b="1" dirty="0">
                  <a:latin typeface="微软雅黑" panose="020B0503020204020204" pitchFamily="34" charset="-122"/>
                  <a:ea typeface="微软雅黑" panose="020B0503020204020204" pitchFamily="34" charset="-122"/>
                </a:rPr>
                <a:t>年初强占香港岛，威逼广州；清军将领海龄等抗英殉国。</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③结束：</a:t>
              </a:r>
              <a:r>
                <a:rPr lang="en-US" altLang="zh-CN" sz="1600" b="1" dirty="0">
                  <a:latin typeface="微软雅黑" panose="020B0503020204020204" pitchFamily="34" charset="-122"/>
                  <a:ea typeface="微软雅黑" panose="020B0503020204020204" pitchFamily="34" charset="-122"/>
                </a:rPr>
                <a:t>1842</a:t>
              </a:r>
              <a:r>
                <a:rPr lang="zh-CN" altLang="en-US" sz="1600" b="1" dirty="0">
                  <a:latin typeface="微软雅黑" panose="020B0503020204020204" pitchFamily="34" charset="-122"/>
                  <a:ea typeface="微软雅黑" panose="020B0503020204020204" pitchFamily="34" charset="-122"/>
                </a:rPr>
                <a:t>年</a:t>
              </a:r>
              <a:r>
                <a:rPr lang="en-US" altLang="zh-CN" sz="1600" b="1" dirty="0">
                  <a:latin typeface="微软雅黑" panose="020B0503020204020204" pitchFamily="34" charset="-122"/>
                  <a:ea typeface="微软雅黑" panose="020B0503020204020204" pitchFamily="34" charset="-122"/>
                </a:rPr>
                <a:t>8</a:t>
              </a:r>
              <a:r>
                <a:rPr lang="zh-CN" altLang="en-US" sz="1600" b="1" dirty="0">
                  <a:latin typeface="微软雅黑" panose="020B0503020204020204" pitchFamily="34" charset="-122"/>
                  <a:ea typeface="微软雅黑" panose="020B0503020204020204" pitchFamily="34" charset="-122"/>
                </a:rPr>
                <a:t>月，英军入侵南京江面，清政府屈辱求和，战争结束。</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结果：</a:t>
              </a:r>
              <a:endParaRPr lang="en-US" altLang="zh-CN" sz="1600" b="1"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清政府被迫与英国签订</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南京条约</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及附件。</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①割香港岛给英国，赔款</a:t>
              </a:r>
              <a:r>
                <a:rPr lang="en-US" altLang="zh-CN" sz="1600" b="1" dirty="0">
                  <a:latin typeface="微软雅黑" panose="020B0503020204020204" pitchFamily="34" charset="-122"/>
                  <a:ea typeface="微软雅黑" panose="020B0503020204020204" pitchFamily="34" charset="-122"/>
                </a:rPr>
                <a:t>2100</a:t>
              </a:r>
              <a:r>
                <a:rPr lang="zh-CN" altLang="en-US" sz="1600" b="1" dirty="0">
                  <a:latin typeface="微软雅黑" panose="020B0503020204020204" pitchFamily="34" charset="-122"/>
                  <a:ea typeface="微软雅黑" panose="020B0503020204020204" pitchFamily="34" charset="-122"/>
                </a:rPr>
                <a:t>万银元。</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②开放广州、厦门、福州、宁波、上海五处为通商口岸。</a:t>
              </a:r>
            </a:p>
            <a:p>
              <a:pPr eaLnBrk="1" hangingPunct="1">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rPr>
                <a:t>③中国海关收取英商的关税，由双方商定。</a:t>
              </a:r>
            </a:p>
          </p:txBody>
        </p:sp>
        <p:grpSp>
          <p:nvGrpSpPr>
            <p:cNvPr id="14339" name="组合 3"/>
            <p:cNvGrpSpPr/>
            <p:nvPr/>
          </p:nvGrpSpPr>
          <p:grpSpPr bwMode="auto">
            <a:xfrm>
              <a:off x="354013" y="571500"/>
              <a:ext cx="3789362" cy="954088"/>
              <a:chOff x="-4190329" y="21919"/>
              <a:chExt cx="3788756" cy="955148"/>
            </a:xfrm>
          </p:grpSpPr>
          <p:pic>
            <p:nvPicPr>
              <p:cNvPr id="14346" name="图片 4"/>
              <p:cNvPicPr>
                <a:picLocks noChangeAspect="1" noChangeArrowheads="1"/>
              </p:cNvPicPr>
              <p:nvPr/>
            </p:nvPicPr>
            <p:blipFill>
              <a:blip r:embed="rId2">
                <a:extLst>
                  <a:ext uri="{28A0092B-C50C-407E-A947-70E740481C1C}">
                    <a14:useLocalDpi xmlns:a14="http://schemas.microsoft.com/office/drawing/2010/main" val="0"/>
                  </a:ext>
                </a:extLst>
              </a:blip>
              <a:srcRect t="10387" r="2299"/>
              <a:stretch>
                <a:fillRect/>
              </a:stretch>
            </p:blipFill>
            <p:spPr bwMode="auto">
              <a:xfrm>
                <a:off x="-4190329" y="21919"/>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文本框 5"/>
              <p:cNvSpPr txBox="1">
                <a:spLocks noChangeArrowheads="1"/>
              </p:cNvSpPr>
              <p:nvPr/>
            </p:nvSpPr>
            <p:spPr bwMode="auto">
              <a:xfrm>
                <a:off x="-3784258" y="145075"/>
                <a:ext cx="2052573" cy="3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第一次鸦片战争</a:t>
                </a:r>
              </a:p>
            </p:txBody>
          </p:sp>
        </p:grpSp>
      </p:grpSp>
      <p:grpSp>
        <p:nvGrpSpPr>
          <p:cNvPr id="14340" name="组合 3"/>
          <p:cNvGrpSpPr/>
          <p:nvPr/>
        </p:nvGrpSpPr>
        <p:grpSpPr bwMode="auto">
          <a:xfrm>
            <a:off x="527050" y="3825875"/>
            <a:ext cx="3789363" cy="954088"/>
            <a:chOff x="-4161759" y="3211557"/>
            <a:chExt cx="3788756" cy="955148"/>
          </a:xfrm>
        </p:grpSpPr>
        <p:pic>
          <p:nvPicPr>
            <p:cNvPr id="14344" name="图片 4"/>
            <p:cNvPicPr>
              <a:picLocks noChangeAspect="1" noChangeArrowheads="1"/>
            </p:cNvPicPr>
            <p:nvPr/>
          </p:nvPicPr>
          <p:blipFill>
            <a:blip r:embed="rId2">
              <a:extLst>
                <a:ext uri="{28A0092B-C50C-407E-A947-70E740481C1C}">
                  <a14:useLocalDpi xmlns:a14="http://schemas.microsoft.com/office/drawing/2010/main" val="0"/>
                </a:ext>
              </a:extLst>
            </a:blip>
            <a:srcRect t="10387" r="2299"/>
            <a:stretch>
              <a:fillRect/>
            </a:stretch>
          </p:blipFill>
          <p:spPr bwMode="auto">
            <a:xfrm>
              <a:off x="-4161759" y="3211557"/>
              <a:ext cx="3788756" cy="95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文本框 5"/>
            <p:cNvSpPr txBox="1">
              <a:spLocks noChangeArrowheads="1"/>
            </p:cNvSpPr>
            <p:nvPr/>
          </p:nvSpPr>
          <p:spPr bwMode="auto">
            <a:xfrm>
              <a:off x="-3800925" y="3323005"/>
              <a:ext cx="2052573" cy="3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b="1">
                  <a:solidFill>
                    <a:schemeClr val="bg1"/>
                  </a:solidFill>
                  <a:latin typeface="微软雅黑" panose="020B0503020204020204" pitchFamily="34" charset="-122"/>
                  <a:ea typeface="微软雅黑" panose="020B0503020204020204" pitchFamily="34" charset="-122"/>
                </a:rPr>
                <a:t>第二次鸦片战争</a:t>
              </a:r>
            </a:p>
          </p:txBody>
        </p:sp>
      </p:grpSp>
      <p:sp>
        <p:nvSpPr>
          <p:cNvPr id="14341" name="TextBox 1"/>
          <p:cNvSpPr txBox="1">
            <a:spLocks noChangeArrowheads="1"/>
          </p:cNvSpPr>
          <p:nvPr/>
        </p:nvSpPr>
        <p:spPr bwMode="auto">
          <a:xfrm>
            <a:off x="354013" y="4883150"/>
            <a:ext cx="561564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dirty="0">
                <a:latin typeface="微软雅黑" panose="020B0503020204020204" pitchFamily="34" charset="-122"/>
                <a:ea typeface="微软雅黑" panose="020B0503020204020204" pitchFamily="34" charset="-122"/>
              </a:rPr>
              <a:t>过程：</a:t>
            </a:r>
            <a:endParaRPr lang="en-US" altLang="zh-CN" sz="1600" b="1" dirty="0">
              <a:latin typeface="微软雅黑" panose="020B0503020204020204" pitchFamily="34" charset="-122"/>
              <a:ea typeface="微软雅黑" panose="020B0503020204020204" pitchFamily="34" charset="-122"/>
            </a:endParaRPr>
          </a:p>
          <a:p>
            <a:pPr eaLnBrk="1" hangingPunct="1"/>
            <a:r>
              <a:rPr lang="zh-CN" altLang="en-US" sz="1600" b="1" dirty="0">
                <a:latin typeface="微软雅黑" panose="020B0503020204020204" pitchFamily="34" charset="-122"/>
                <a:ea typeface="微软雅黑" panose="020B0503020204020204" pitchFamily="34" charset="-122"/>
              </a:rPr>
              <a:t>①</a:t>
            </a:r>
            <a:r>
              <a:rPr lang="en-US" altLang="zh-CN" sz="1600" b="1" dirty="0">
                <a:latin typeface="微软雅黑" panose="020B0503020204020204" pitchFamily="34" charset="-122"/>
                <a:ea typeface="微软雅黑" panose="020B0503020204020204" pitchFamily="34" charset="-122"/>
              </a:rPr>
              <a:t>1856</a:t>
            </a:r>
            <a:r>
              <a:rPr lang="zh-CN" altLang="en-US" sz="1600" b="1" dirty="0">
                <a:latin typeface="微软雅黑" panose="020B0503020204020204" pitchFamily="34" charset="-122"/>
                <a:ea typeface="微软雅黑" panose="020B0503020204020204" pitchFamily="34" charset="-122"/>
              </a:rPr>
              <a:t>年秋，英军首先进攻广州，随后法国也加入侵略。</a:t>
            </a:r>
          </a:p>
          <a:p>
            <a:pPr eaLnBrk="1" hangingPunct="1"/>
            <a:r>
              <a:rPr lang="zh-CN" altLang="en-US" sz="1600" b="1" dirty="0">
                <a:latin typeface="微软雅黑" panose="020B0503020204020204" pitchFamily="34" charset="-122"/>
                <a:ea typeface="微软雅黑" panose="020B0503020204020204" pitchFamily="34" charset="-122"/>
              </a:rPr>
              <a:t>②</a:t>
            </a:r>
            <a:r>
              <a:rPr lang="en-US" altLang="zh-CN" sz="1600" b="1" dirty="0">
                <a:latin typeface="微软雅黑" panose="020B0503020204020204" pitchFamily="34" charset="-122"/>
                <a:ea typeface="微软雅黑" panose="020B0503020204020204" pitchFamily="34" charset="-122"/>
              </a:rPr>
              <a:t>1860</a:t>
            </a:r>
            <a:r>
              <a:rPr lang="zh-CN" altLang="en-US" sz="1600" b="1" dirty="0">
                <a:latin typeface="微软雅黑" panose="020B0503020204020204" pitchFamily="34" charset="-122"/>
                <a:ea typeface="微软雅黑" panose="020B0503020204020204" pitchFamily="34" charset="-122"/>
              </a:rPr>
              <a:t>年，攻占天津，接着侵入北京，洗劫并火烧圆明园。</a:t>
            </a:r>
          </a:p>
          <a:p>
            <a:pPr eaLnBrk="1" hangingPunct="1"/>
            <a:r>
              <a:rPr lang="zh-CN" altLang="en-US" sz="1600" b="1" dirty="0">
                <a:latin typeface="微软雅黑" panose="020B0503020204020204" pitchFamily="34" charset="-122"/>
                <a:ea typeface="微软雅黑" panose="020B0503020204020204" pitchFamily="34" charset="-122"/>
              </a:rPr>
              <a:t>结果：签订不平等条约</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天津条约</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北京条约</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p>
        </p:txBody>
      </p:sp>
      <p:pic>
        <p:nvPicPr>
          <p:cNvPr id="143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5" y="790575"/>
            <a:ext cx="4676775"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950" y="3825875"/>
            <a:ext cx="4641850"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42"/>
                                        </p:tgtEl>
                                        <p:attrNameLst>
                                          <p:attrName>style.visibility</p:attrName>
                                        </p:attrNameLst>
                                      </p:cBhvr>
                                      <p:to>
                                        <p:strVal val="visible"/>
                                      </p:to>
                                    </p:set>
                                    <p:animEffect transition="in" filter="randombar(horizontal)">
                                      <p:cBhvr>
                                        <p:cTn id="12" dur="1000"/>
                                        <p:tgtEl>
                                          <p:spTgt spid="143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fade">
                                      <p:cBhvr>
                                        <p:cTn id="17" dur="1000"/>
                                        <p:tgtEl>
                                          <p:spTgt spid="143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341"/>
                                        </p:tgtEl>
                                        <p:attrNameLst>
                                          <p:attrName>style.visibility</p:attrName>
                                        </p:attrNameLst>
                                      </p:cBhvr>
                                      <p:to>
                                        <p:strVal val="visible"/>
                                      </p:to>
                                    </p:set>
                                    <p:animEffect transition="in" filter="fade">
                                      <p:cBhvr>
                                        <p:cTn id="20" dur="500"/>
                                        <p:tgtEl>
                                          <p:spTgt spid="1434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4343"/>
                                        </p:tgtEl>
                                        <p:attrNameLst>
                                          <p:attrName>style.visibility</p:attrName>
                                        </p:attrNameLst>
                                      </p:cBhvr>
                                      <p:to>
                                        <p:strVal val="visible"/>
                                      </p:to>
                                    </p:set>
                                    <p:animEffect transition="in" filter="randombar(horizontal)">
                                      <p:cBhvr>
                                        <p:cTn id="25" dur="10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Group 53"/>
          <p:cNvGraphicFramePr>
            <a:graphicFrameLocks noGrp="1"/>
          </p:cNvGraphicFramePr>
          <p:nvPr/>
        </p:nvGraphicFramePr>
        <p:xfrm>
          <a:off x="1300163" y="836613"/>
          <a:ext cx="8909050" cy="5586534"/>
        </p:xfrm>
        <a:graphic>
          <a:graphicData uri="http://schemas.openxmlformats.org/drawingml/2006/table">
            <a:tbl>
              <a:tblPr/>
              <a:tblGrid>
                <a:gridCol w="1584562">
                  <a:extLst>
                    <a:ext uri="{9D8B030D-6E8A-4147-A177-3AD203B41FA5}">
                      <a16:colId xmlns:a16="http://schemas.microsoft.com/office/drawing/2014/main" val="20000"/>
                    </a:ext>
                  </a:extLst>
                </a:gridCol>
                <a:gridCol w="3456193">
                  <a:extLst>
                    <a:ext uri="{9D8B030D-6E8A-4147-A177-3AD203B41FA5}">
                      <a16:colId xmlns:a16="http://schemas.microsoft.com/office/drawing/2014/main" val="20001"/>
                    </a:ext>
                  </a:extLst>
                </a:gridCol>
                <a:gridCol w="3868295">
                  <a:extLst>
                    <a:ext uri="{9D8B030D-6E8A-4147-A177-3AD203B41FA5}">
                      <a16:colId xmlns:a16="http://schemas.microsoft.com/office/drawing/2014/main" val="20002"/>
                    </a:ext>
                  </a:extLst>
                </a:gridCol>
              </a:tblGrid>
              <a:tr h="57621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rPr>
                        <a:t>    </a:t>
                      </a:r>
                      <a:r>
                        <a:rPr kumimoji="0" lang="zh-CN" altLang="en-US" sz="24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rPr>
                        <a:t>条约</a:t>
                      </a:r>
                    </a:p>
                  </a:txBody>
                  <a:tcPr marL="91437" marR="91437"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rPr>
                        <a:t>内容</a:t>
                      </a:r>
                    </a:p>
                  </a:txBody>
                  <a:tcPr marL="91437" marR="9143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rPr>
                        <a:t>影响</a:t>
                      </a:r>
                    </a:p>
                  </a:txBody>
                  <a:tcPr marL="91437" marR="91437"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0008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r>
                        <a:rPr kumimoji="0" lang="zh-CN" altLang="en-US"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南京条约</a:t>
                      </a: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r>
                        <a:rPr kumimoji="0" lang="zh-CN" altLang="en-US"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及附件</a:t>
                      </a:r>
                    </a:p>
                  </a:txBody>
                  <a:tcPr marL="91437" marR="91437"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spcBef>
                          <a:spcPct val="0"/>
                        </a:spcBef>
                        <a:buFontTx/>
                        <a:buNone/>
                      </a:pPr>
                      <a:r>
                        <a:rPr lang="zh-CN" altLang="en-US" sz="1800" b="1" dirty="0">
                          <a:latin typeface="微软雅黑" panose="020B0503020204020204" pitchFamily="34" charset="-122"/>
                          <a:ea typeface="微软雅黑" panose="020B0503020204020204" pitchFamily="34" charset="-122"/>
                        </a:rPr>
                        <a:t>割让香港岛；赔款</a:t>
                      </a:r>
                      <a:r>
                        <a:rPr lang="en-US" altLang="zh-CN" sz="1800" b="1" dirty="0">
                          <a:latin typeface="微软雅黑" panose="020B0503020204020204" pitchFamily="34" charset="-122"/>
                          <a:ea typeface="微软雅黑" panose="020B0503020204020204" pitchFamily="34" charset="-122"/>
                        </a:rPr>
                        <a:t>2100</a:t>
                      </a:r>
                      <a:r>
                        <a:rPr lang="zh-CN" altLang="en-US" sz="1800" b="1" dirty="0">
                          <a:latin typeface="微软雅黑" panose="020B0503020204020204" pitchFamily="34" charset="-122"/>
                          <a:ea typeface="微软雅黑" panose="020B0503020204020204" pitchFamily="34" charset="-122"/>
                        </a:rPr>
                        <a:t>五口通商；议定关税；</a:t>
                      </a:r>
                    </a:p>
                    <a:p>
                      <a:pPr marL="0" lvl="0" indent="0">
                        <a:spcBef>
                          <a:spcPct val="0"/>
                        </a:spcBef>
                        <a:buFontTx/>
                        <a:buNone/>
                      </a:pPr>
                      <a:r>
                        <a:rPr lang="zh-CN" altLang="en-US" sz="1800" b="1" dirty="0">
                          <a:latin typeface="微软雅黑" panose="020B0503020204020204" pitchFamily="34" charset="-122"/>
                          <a:ea typeface="微软雅黑" panose="020B0503020204020204" pitchFamily="34" charset="-122"/>
                        </a:rPr>
                        <a:t>领事裁判权 ，片面最惠国待遇，居住及租地权；</a:t>
                      </a: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endParaRPr>
                    </a:p>
                  </a:txBody>
                  <a:tcPr marL="91437" marR="9143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1" i="0" u="none" strike="noStrike" cap="none" normalizeH="0" baseline="0" dirty="0">
                        <a:ln>
                          <a:noFill/>
                        </a:ln>
                        <a:solidFill>
                          <a:srgbClr val="0000FF"/>
                        </a:solidFill>
                        <a:effectLst/>
                        <a:latin typeface="Arial" panose="020B0604020202020204" pitchFamily="34" charset="0"/>
                        <a:ea typeface="楷体_GB2312" panose="02010609030101010101" pitchFamily="49" charset="-122"/>
                      </a:endParaRPr>
                    </a:p>
                  </a:txBody>
                  <a:tcPr marL="91437" marR="91437"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8261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r>
                        <a:rPr kumimoji="0" lang="zh-CN" altLang="en-US"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天津条约</a:t>
                      </a: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p>
                  </a:txBody>
                  <a:tcPr marL="91437" marR="91437"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lang="zh-CN" altLang="en-US" sz="1800" b="1" dirty="0">
                          <a:solidFill>
                            <a:schemeClr val="tx1"/>
                          </a:solidFill>
                          <a:latin typeface="微软雅黑" panose="020B0503020204020204" pitchFamily="34" charset="-122"/>
                          <a:ea typeface="微软雅黑" panose="020B0503020204020204" pitchFamily="34" charset="-122"/>
                        </a:rPr>
                        <a:t>公使进京，开</a:t>
                      </a:r>
                      <a:r>
                        <a:rPr lang="en-US" altLang="zh-CN" sz="1800" b="1" dirty="0">
                          <a:solidFill>
                            <a:schemeClr val="tx1"/>
                          </a:solidFill>
                          <a:latin typeface="微软雅黑" panose="020B0503020204020204" pitchFamily="34" charset="-122"/>
                          <a:ea typeface="微软雅黑" panose="020B0503020204020204" pitchFamily="34" charset="-122"/>
                        </a:rPr>
                        <a:t>10</a:t>
                      </a:r>
                      <a:r>
                        <a:rPr lang="zh-CN" altLang="en-US" sz="1800" b="1" dirty="0">
                          <a:solidFill>
                            <a:schemeClr val="tx1"/>
                          </a:solidFill>
                          <a:latin typeface="微软雅黑" panose="020B0503020204020204" pitchFamily="34" charset="-122"/>
                          <a:ea typeface="微软雅黑" panose="020B0503020204020204" pitchFamily="34" charset="-122"/>
                        </a:rPr>
                        <a:t>处通商 口岸   外国商船在长江各口岸航行；外国人可往内地游历通商、传教；赔偿军（贿）</a:t>
                      </a:r>
                      <a:endParaRPr kumimoji="0" lang="zh-CN" altLang="zh-CN" sz="1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endParaRPr>
                    </a:p>
                  </a:txBody>
                  <a:tcPr marL="91437" marR="9143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2"/>
                  </a:ext>
                </a:extLst>
              </a:tr>
              <a:tr h="162750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r>
                        <a:rPr kumimoji="0" lang="zh-CN" altLang="en-US"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北京条约</a:t>
                      </a:r>
                      <a:r>
                        <a:rPr kumimoji="0" lang="en-US" altLang="zh-CN" sz="2000" b="1" i="0" u="none" strike="noStrike" cap="none" normalizeH="0" baseline="0" dirty="0">
                          <a:ln>
                            <a:noFill/>
                          </a:ln>
                          <a:solidFill>
                            <a:srgbClr val="0000FF"/>
                          </a:solidFill>
                          <a:effectLst/>
                          <a:latin typeface="微软雅黑" panose="020B0503020204020204" pitchFamily="34" charset="-122"/>
                          <a:ea typeface="微软雅黑" panose="020B0503020204020204" pitchFamily="34" charset="-122"/>
                        </a:rPr>
                        <a:t>》</a:t>
                      </a:r>
                    </a:p>
                  </a:txBody>
                  <a:tcPr marL="91437" marR="91437"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lvl="0" indent="0">
                        <a:spcBef>
                          <a:spcPct val="0"/>
                        </a:spcBef>
                        <a:buFontTx/>
                        <a:buNone/>
                      </a:pPr>
                      <a:r>
                        <a:rPr lang="en-US" altLang="zh-CN"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天津条约</a:t>
                      </a:r>
                      <a:r>
                        <a:rPr lang="en-US" altLang="zh-CN" sz="1800" b="1" dirty="0">
                          <a:solidFill>
                            <a:schemeClr val="tx1"/>
                          </a:solidFill>
                          <a:latin typeface="微软雅黑" panose="020B0503020204020204" pitchFamily="34" charset="-122"/>
                          <a:ea typeface="微软雅黑" panose="020B0503020204020204" pitchFamily="34" charset="-122"/>
                        </a:rPr>
                        <a:t>》</a:t>
                      </a:r>
                      <a:r>
                        <a:rPr lang="zh-CN" altLang="en-US" sz="1800" b="1" dirty="0">
                          <a:solidFill>
                            <a:schemeClr val="tx1"/>
                          </a:solidFill>
                          <a:latin typeface="微软雅黑" panose="020B0503020204020204" pitchFamily="34" charset="-122"/>
                          <a:ea typeface="微软雅黑" panose="020B0503020204020204" pitchFamily="34" charset="-122"/>
                        </a:rPr>
                        <a:t>继续有效；</a:t>
                      </a:r>
                    </a:p>
                    <a:p>
                      <a:pPr marL="0" lvl="0" indent="0">
                        <a:spcBef>
                          <a:spcPct val="0"/>
                        </a:spcBef>
                        <a:buFontTx/>
                        <a:buNone/>
                      </a:pPr>
                      <a:r>
                        <a:rPr lang="zh-CN" altLang="en-US" sz="1800" b="1" dirty="0">
                          <a:solidFill>
                            <a:schemeClr val="tx1"/>
                          </a:solidFill>
                          <a:latin typeface="微软雅黑" panose="020B0503020204020204" pitchFamily="34" charset="-122"/>
                          <a:ea typeface="微软雅黑" panose="020B0503020204020204" pitchFamily="34" charset="-122"/>
                        </a:rPr>
                        <a:t>增开天津为商埠；</a:t>
                      </a:r>
                    </a:p>
                    <a:p>
                      <a:pPr marL="0" lvl="0" indent="0">
                        <a:spcBef>
                          <a:spcPct val="0"/>
                        </a:spcBef>
                        <a:buFontTx/>
                        <a:buNone/>
                      </a:pPr>
                      <a:r>
                        <a:rPr lang="zh-CN" altLang="en-US" sz="1800" b="1" dirty="0">
                          <a:solidFill>
                            <a:schemeClr val="tx1"/>
                          </a:solidFill>
                          <a:latin typeface="微软雅黑" panose="020B0503020204020204" pitchFamily="34" charset="-122"/>
                          <a:ea typeface="微软雅黑" panose="020B0503020204020204" pitchFamily="34" charset="-122"/>
                        </a:rPr>
                        <a:t>割九龙司地方一区给英国；</a:t>
                      </a:r>
                    </a:p>
                    <a:p>
                      <a:pPr marL="0" lvl="0" indent="0">
                        <a:spcBef>
                          <a:spcPct val="0"/>
                        </a:spcBef>
                        <a:buFontTx/>
                        <a:buNone/>
                      </a:pPr>
                      <a:r>
                        <a:rPr lang="zh-CN" altLang="en-US" sz="1800" b="1" dirty="0">
                          <a:solidFill>
                            <a:schemeClr val="tx1"/>
                          </a:solidFill>
                          <a:latin typeface="微软雅黑" panose="020B0503020204020204" pitchFamily="34" charset="-122"/>
                          <a:ea typeface="微软雅黑" panose="020B0503020204020204" pitchFamily="34" charset="-122"/>
                        </a:rPr>
                        <a:t>对英法赔款各增至</a:t>
                      </a:r>
                      <a:r>
                        <a:rPr lang="en-US" altLang="zh-CN" sz="1800" b="1" dirty="0">
                          <a:solidFill>
                            <a:schemeClr val="tx1"/>
                          </a:solidFill>
                          <a:latin typeface="微软雅黑" panose="020B0503020204020204" pitchFamily="34" charset="-122"/>
                          <a:ea typeface="微软雅黑" panose="020B0503020204020204" pitchFamily="34" charset="-122"/>
                        </a:rPr>
                        <a:t>800</a:t>
                      </a:r>
                      <a:r>
                        <a:rPr lang="zh-CN" altLang="en-US" sz="1800" b="1" dirty="0">
                          <a:solidFill>
                            <a:schemeClr val="tx1"/>
                          </a:solidFill>
                          <a:latin typeface="微软雅黑" panose="020B0503020204020204" pitchFamily="34" charset="-122"/>
                          <a:ea typeface="微软雅黑" panose="020B0503020204020204" pitchFamily="34" charset="-122"/>
                        </a:rPr>
                        <a:t>万两白银 </a:t>
                      </a: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37" marR="91437"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3"/>
                  </a:ext>
                </a:extLst>
              </a:tr>
            </a:tbl>
          </a:graphicData>
        </a:graphic>
      </p:graphicFrame>
      <p:pic>
        <p:nvPicPr>
          <p:cNvPr id="15382"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085" y="1435100"/>
            <a:ext cx="3644900" cy="503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45"/>
          <p:cNvSpPr txBox="1">
            <a:spLocks noChangeArrowheads="1"/>
          </p:cNvSpPr>
          <p:nvPr/>
        </p:nvSpPr>
        <p:spPr bwMode="auto">
          <a:xfrm>
            <a:off x="7235824" y="4093528"/>
            <a:ext cx="3026569"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FF"/>
                </a:solidFill>
                <a:latin typeface="微软雅黑" panose="020B0503020204020204" pitchFamily="34" charset="-122"/>
                <a:ea typeface="微软雅黑" panose="020B0503020204020204" pitchFamily="34" charset="-122"/>
              </a:rPr>
              <a:t>出现向西方学习的新思潮</a:t>
            </a:r>
          </a:p>
        </p:txBody>
      </p:sp>
      <p:pic>
        <p:nvPicPr>
          <p:cNvPr id="15384" name="图片 4"/>
          <p:cNvPicPr>
            <a:picLocks noChangeAspect="1" noChangeArrowheads="1"/>
          </p:cNvPicPr>
          <p:nvPr/>
        </p:nvPicPr>
        <p:blipFill>
          <a:blip r:embed="rId3">
            <a:extLst>
              <a:ext uri="{28A0092B-C50C-407E-A947-70E740481C1C}">
                <a14:useLocalDpi xmlns:a14="http://schemas.microsoft.com/office/drawing/2010/main" val="0"/>
              </a:ext>
            </a:extLst>
          </a:blip>
          <a:srcRect t="10387" r="2299"/>
          <a:stretch>
            <a:fillRect/>
          </a:stretch>
        </p:blipFill>
        <p:spPr bwMode="auto">
          <a:xfrm>
            <a:off x="204788" y="152400"/>
            <a:ext cx="37893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TextBox 1"/>
          <p:cNvSpPr txBox="1">
            <a:spLocks noChangeArrowheads="1"/>
          </p:cNvSpPr>
          <p:nvPr/>
        </p:nvSpPr>
        <p:spPr bwMode="auto">
          <a:xfrm>
            <a:off x="552450" y="180975"/>
            <a:ext cx="2339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chemeClr val="bg1"/>
                </a:solidFill>
                <a:latin typeface="隶书" pitchFamily="49" charset="-122"/>
                <a:ea typeface="隶书" pitchFamily="49" charset="-122"/>
              </a:rPr>
              <a:t>鸦片战争的影响</a:t>
            </a:r>
          </a:p>
        </p:txBody>
      </p:sp>
      <p:pic>
        <p:nvPicPr>
          <p:cNvPr id="15386"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369" y="4668068"/>
            <a:ext cx="3121025"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5"/>
          <p:cNvGrpSpPr/>
          <p:nvPr/>
        </p:nvGrpSpPr>
        <p:grpSpPr bwMode="auto">
          <a:xfrm>
            <a:off x="711200" y="715963"/>
            <a:ext cx="10585450" cy="5367337"/>
            <a:chOff x="1235" y="434"/>
            <a:chExt cx="10858" cy="6340"/>
          </a:xfrm>
        </p:grpSpPr>
        <p:sp>
          <p:nvSpPr>
            <p:cNvPr id="16389" name="AutoShape 2" descr="https://timgsa.baidu.com/timg?image&amp;quality=80&amp;size=b9999_10000&amp;sec=1507470624550&amp;di=0baa1807b013103c8c919b8bb68e3156&amp;imgtype=0&amp;src=http%3A%2F%2Ffile06.16sucai.com%2F2016%2F0525%2Fc5e8770b589089c8a2816139dc992942.jpg"/>
            <p:cNvSpPr>
              <a:spLocks noChangeAspect="1" noChangeArrowheads="1"/>
            </p:cNvSpPr>
            <p:nvPr/>
          </p:nvSpPr>
          <p:spPr bwMode="auto">
            <a:xfrm>
              <a:off x="1984" y="842"/>
              <a:ext cx="3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00"/>
            </a:p>
          </p:txBody>
        </p:sp>
        <p:grpSp>
          <p:nvGrpSpPr>
            <p:cNvPr id="16390" name="组合 11"/>
            <p:cNvGrpSpPr/>
            <p:nvPr/>
          </p:nvGrpSpPr>
          <p:grpSpPr bwMode="auto">
            <a:xfrm>
              <a:off x="4312" y="4468"/>
              <a:ext cx="1911" cy="1161"/>
              <a:chOff x="4466" y="6143"/>
              <a:chExt cx="3398" cy="2064"/>
            </a:xfrm>
          </p:grpSpPr>
          <p:pic>
            <p:nvPicPr>
              <p:cNvPr id="5" name="图片 4" descr="lhz"/>
              <p:cNvPicPr>
                <a:picLocks noChangeAspect="1"/>
              </p:cNvPicPr>
              <p:nvPr/>
            </p:nvPicPr>
            <p:blipFill>
              <a:blip r:embed="rId5"/>
              <a:stretch>
                <a:fillRect/>
              </a:stretch>
            </p:blipFill>
            <p:spPr>
              <a:xfrm>
                <a:off x="4466" y="6305"/>
                <a:ext cx="1832" cy="1902"/>
              </a:xfrm>
              <a:prstGeom prst="rect">
                <a:avLst/>
              </a:prstGeom>
              <a:effectLst>
                <a:softEdge rad="63500"/>
              </a:effectLst>
            </p:spPr>
          </p:pic>
          <p:pic>
            <p:nvPicPr>
              <p:cNvPr id="6" name="图片 5" descr="zzd"/>
              <p:cNvPicPr>
                <a:picLocks noChangeAspect="1"/>
              </p:cNvPicPr>
              <p:nvPr/>
            </p:nvPicPr>
            <p:blipFill>
              <a:blip r:embed="rId6"/>
              <a:stretch>
                <a:fillRect/>
              </a:stretch>
            </p:blipFill>
            <p:spPr>
              <a:xfrm>
                <a:off x="5941" y="6143"/>
                <a:ext cx="1923" cy="2064"/>
              </a:xfrm>
              <a:prstGeom prst="rect">
                <a:avLst/>
              </a:prstGeom>
              <a:effectLst>
                <a:softEdge rad="63500"/>
              </a:effectLst>
            </p:spPr>
          </p:pic>
        </p:grpSp>
        <p:grpSp>
          <p:nvGrpSpPr>
            <p:cNvPr id="16391" name="组合 12"/>
            <p:cNvGrpSpPr/>
            <p:nvPr/>
          </p:nvGrpSpPr>
          <p:grpSpPr bwMode="auto">
            <a:xfrm>
              <a:off x="5983" y="3470"/>
              <a:ext cx="2215" cy="1196"/>
              <a:chOff x="7437" y="4369"/>
              <a:chExt cx="3937" cy="2126"/>
            </a:xfrm>
          </p:grpSpPr>
          <p:pic>
            <p:nvPicPr>
              <p:cNvPr id="7" name="图片 6" descr="kyw"/>
              <p:cNvPicPr>
                <a:picLocks noChangeAspect="1"/>
              </p:cNvPicPr>
              <p:nvPr/>
            </p:nvPicPr>
            <p:blipFill>
              <a:blip r:embed="rId7"/>
              <a:stretch>
                <a:fillRect/>
              </a:stretch>
            </p:blipFill>
            <p:spPr>
              <a:xfrm>
                <a:off x="7437" y="4392"/>
                <a:ext cx="2040" cy="2103"/>
              </a:xfrm>
              <a:prstGeom prst="rect">
                <a:avLst/>
              </a:prstGeom>
              <a:effectLst>
                <a:softEdge rad="63500"/>
              </a:effectLst>
            </p:spPr>
          </p:pic>
          <p:pic>
            <p:nvPicPr>
              <p:cNvPr id="16" name="图片 15" descr="lqc"/>
              <p:cNvPicPr>
                <a:picLocks noChangeAspect="1"/>
              </p:cNvPicPr>
              <p:nvPr/>
            </p:nvPicPr>
            <p:blipFill>
              <a:blip r:embed="rId8"/>
              <a:stretch>
                <a:fillRect/>
              </a:stretch>
            </p:blipFill>
            <p:spPr>
              <a:xfrm>
                <a:off x="9230" y="4369"/>
                <a:ext cx="2144" cy="2064"/>
              </a:xfrm>
              <a:prstGeom prst="rect">
                <a:avLst/>
              </a:prstGeom>
              <a:effectLst>
                <a:softEdge rad="63500"/>
              </a:effectLst>
            </p:spPr>
          </p:pic>
        </p:grpSp>
        <p:grpSp>
          <p:nvGrpSpPr>
            <p:cNvPr id="16392" name="组合 14"/>
            <p:cNvGrpSpPr/>
            <p:nvPr/>
          </p:nvGrpSpPr>
          <p:grpSpPr bwMode="auto">
            <a:xfrm>
              <a:off x="8011" y="2295"/>
              <a:ext cx="2248" cy="1349"/>
              <a:chOff x="10519" y="2431"/>
              <a:chExt cx="3996" cy="2398"/>
            </a:xfrm>
          </p:grpSpPr>
          <p:pic>
            <p:nvPicPr>
              <p:cNvPr id="17" name="图片 16" descr="szs"/>
              <p:cNvPicPr>
                <a:picLocks noChangeAspect="1"/>
              </p:cNvPicPr>
              <p:nvPr/>
            </p:nvPicPr>
            <p:blipFill>
              <a:blip r:embed="rId9"/>
              <a:stretch>
                <a:fillRect/>
              </a:stretch>
            </p:blipFill>
            <p:spPr>
              <a:xfrm>
                <a:off x="10519" y="2431"/>
                <a:ext cx="2291" cy="2303"/>
              </a:xfrm>
              <a:prstGeom prst="rect">
                <a:avLst/>
              </a:prstGeom>
              <a:effectLst>
                <a:softEdge rad="63500"/>
              </a:effectLst>
            </p:spPr>
          </p:pic>
          <p:pic>
            <p:nvPicPr>
              <p:cNvPr id="18" name="图片 17" descr="hx"/>
              <p:cNvPicPr>
                <a:picLocks noChangeAspect="1"/>
              </p:cNvPicPr>
              <p:nvPr/>
            </p:nvPicPr>
            <p:blipFill>
              <a:blip r:embed="rId10"/>
              <a:stretch>
                <a:fillRect/>
              </a:stretch>
            </p:blipFill>
            <p:spPr>
              <a:xfrm>
                <a:off x="12362" y="2676"/>
                <a:ext cx="2153" cy="2153"/>
              </a:xfrm>
              <a:prstGeom prst="rect">
                <a:avLst/>
              </a:prstGeom>
              <a:effectLst>
                <a:softEdge rad="63500"/>
              </a:effectLst>
            </p:spPr>
          </p:pic>
        </p:grpSp>
        <p:grpSp>
          <p:nvGrpSpPr>
            <p:cNvPr id="16393" name="组合 19"/>
            <p:cNvGrpSpPr/>
            <p:nvPr/>
          </p:nvGrpSpPr>
          <p:grpSpPr bwMode="auto">
            <a:xfrm>
              <a:off x="9990" y="1221"/>
              <a:ext cx="2103" cy="1212"/>
              <a:chOff x="13473" y="955"/>
              <a:chExt cx="3739" cy="2155"/>
            </a:xfrm>
          </p:grpSpPr>
          <p:pic>
            <p:nvPicPr>
              <p:cNvPr id="19" name="图片 18" descr="timg"/>
              <p:cNvPicPr>
                <a:picLocks noChangeAspect="1"/>
              </p:cNvPicPr>
              <p:nvPr/>
            </p:nvPicPr>
            <p:blipFill>
              <a:blip r:embed="rId11"/>
              <a:stretch>
                <a:fillRect/>
              </a:stretch>
            </p:blipFill>
            <p:spPr>
              <a:xfrm>
                <a:off x="13473" y="955"/>
                <a:ext cx="2019" cy="2155"/>
              </a:xfrm>
              <a:prstGeom prst="rect">
                <a:avLst/>
              </a:prstGeom>
              <a:effectLst>
                <a:softEdge rad="63500"/>
              </a:effectLst>
            </p:spPr>
          </p:pic>
          <p:pic>
            <p:nvPicPr>
              <p:cNvPr id="23" name="图片 22" descr="ldz"/>
              <p:cNvPicPr>
                <a:picLocks noChangeAspect="1"/>
              </p:cNvPicPr>
              <p:nvPr/>
            </p:nvPicPr>
            <p:blipFill>
              <a:blip r:embed="rId12"/>
              <a:stretch>
                <a:fillRect/>
              </a:stretch>
            </p:blipFill>
            <p:spPr>
              <a:xfrm>
                <a:off x="15254" y="955"/>
                <a:ext cx="1958" cy="1968"/>
              </a:xfrm>
              <a:prstGeom prst="rect">
                <a:avLst/>
              </a:prstGeom>
              <a:effectLst>
                <a:softEdge rad="63500"/>
              </a:effectLst>
            </p:spPr>
          </p:pic>
        </p:grpSp>
        <p:grpSp>
          <p:nvGrpSpPr>
            <p:cNvPr id="16394" name="组合 9"/>
            <p:cNvGrpSpPr/>
            <p:nvPr/>
          </p:nvGrpSpPr>
          <p:grpSpPr bwMode="auto">
            <a:xfrm>
              <a:off x="1235" y="472"/>
              <a:ext cx="10642" cy="5729"/>
              <a:chOff x="-778" y="808"/>
              <a:chExt cx="15975" cy="8552"/>
            </a:xfrm>
          </p:grpSpPr>
          <p:sp>
            <p:nvSpPr>
              <p:cNvPr id="98" name="箭头: 下 97"/>
              <p:cNvSpPr/>
              <p:nvPr>
                <p:custDataLst>
                  <p:tags r:id="rId1"/>
                </p:custDataLst>
              </p:nvPr>
            </p:nvSpPr>
            <p:spPr>
              <a:xfrm rot="14520000">
                <a:off x="6807" y="-2921"/>
                <a:ext cx="803" cy="15974"/>
              </a:xfrm>
              <a:prstGeom prst="downArrow">
                <a:avLst>
                  <a:gd name="adj1" fmla="val 50000"/>
                  <a:gd name="adj2" fmla="val 68273"/>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noProof="1"/>
              </a:p>
            </p:txBody>
          </p:sp>
          <p:cxnSp>
            <p:nvCxnSpPr>
              <p:cNvPr id="100" name="直接连接符 99"/>
              <p:cNvCxnSpPr/>
              <p:nvPr>
                <p:custDataLst>
                  <p:tags r:id="rId2"/>
                </p:custDataLst>
              </p:nvPr>
            </p:nvCxnSpPr>
            <p:spPr>
              <a:xfrm flipH="1">
                <a:off x="227" y="807"/>
                <a:ext cx="13750" cy="8552"/>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2587" y="3483"/>
              <a:ext cx="474" cy="1928"/>
            </a:xfrm>
            <a:prstGeom prst="rect">
              <a:avLst/>
            </a:prstGeom>
            <a:noFill/>
          </p:spPr>
          <p:txBody>
            <a:bodyPr vert="eaVert">
              <a:spAutoFit/>
            </a:bodyPr>
            <a:lstStyle/>
            <a:p>
              <a:pPr algn="ctr">
                <a:defRPr/>
              </a:pPr>
              <a:r>
                <a:rPr lang="zh-CN" altLang="en-US" b="1">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鸦片战争</a:t>
              </a:r>
            </a:p>
          </p:txBody>
        </p:sp>
        <p:sp>
          <p:nvSpPr>
            <p:cNvPr id="34" name="文本框 33"/>
            <p:cNvSpPr txBox="1"/>
            <p:nvPr/>
          </p:nvSpPr>
          <p:spPr>
            <a:xfrm>
              <a:off x="3303" y="2064"/>
              <a:ext cx="474" cy="3051"/>
            </a:xfrm>
            <a:prstGeom prst="rect">
              <a:avLst/>
            </a:prstGeom>
            <a:noFill/>
          </p:spPr>
          <p:txBody>
            <a:bodyPr vert="eaVert">
              <a:spAutoFit/>
            </a:bodyPr>
            <a:lstStyle/>
            <a:p>
              <a:pPr algn="ctr">
                <a:defRPr/>
              </a:pPr>
              <a:r>
                <a:rPr lang="zh-CN" altLang="en-US" b="1">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第二次鸦片战争</a:t>
              </a:r>
            </a:p>
          </p:txBody>
        </p:sp>
        <p:sp>
          <p:nvSpPr>
            <p:cNvPr id="35" name="文本框 34"/>
            <p:cNvSpPr txBox="1"/>
            <p:nvPr/>
          </p:nvSpPr>
          <p:spPr>
            <a:xfrm>
              <a:off x="4668" y="1417"/>
              <a:ext cx="474" cy="3051"/>
            </a:xfrm>
            <a:prstGeom prst="rect">
              <a:avLst/>
            </a:prstGeom>
            <a:noFill/>
          </p:spPr>
          <p:txBody>
            <a:bodyPr vert="eaVert">
              <a:spAutoFit/>
            </a:bodyPr>
            <a:lstStyle/>
            <a:p>
              <a:pPr algn="ctr">
                <a:defRPr/>
              </a:pPr>
              <a:r>
                <a:rPr lang="zh-CN" altLang="en-US" b="1">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甲午中日战争</a:t>
              </a:r>
            </a:p>
          </p:txBody>
        </p:sp>
        <p:sp>
          <p:nvSpPr>
            <p:cNvPr id="36" name="文本框 35"/>
            <p:cNvSpPr txBox="1"/>
            <p:nvPr/>
          </p:nvSpPr>
          <p:spPr>
            <a:xfrm>
              <a:off x="6571" y="434"/>
              <a:ext cx="474" cy="2785"/>
            </a:xfrm>
            <a:prstGeom prst="rect">
              <a:avLst/>
            </a:prstGeom>
            <a:noFill/>
          </p:spPr>
          <p:txBody>
            <a:bodyPr vert="eaVert">
              <a:spAutoFit/>
            </a:bodyPr>
            <a:lstStyle/>
            <a:p>
              <a:pPr algn="ctr">
                <a:defRPr/>
              </a:pPr>
              <a:r>
                <a:rPr lang="zh-CN" altLang="en-US" b="1"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八国联军侵华</a:t>
              </a:r>
            </a:p>
          </p:txBody>
        </p:sp>
        <p:grpSp>
          <p:nvGrpSpPr>
            <p:cNvPr id="16399" name="组合 10"/>
            <p:cNvGrpSpPr/>
            <p:nvPr/>
          </p:nvGrpSpPr>
          <p:grpSpPr bwMode="auto">
            <a:xfrm>
              <a:off x="2727" y="5411"/>
              <a:ext cx="1955" cy="1114"/>
              <a:chOff x="1280" y="7821"/>
              <a:chExt cx="3476" cy="1980"/>
            </a:xfrm>
          </p:grpSpPr>
          <p:pic>
            <p:nvPicPr>
              <p:cNvPr id="14" name="Picture 2"/>
              <p:cNvPicPr>
                <a:picLocks noChangeAspect="1" noChangeArrowheads="1"/>
              </p:cNvPicPr>
              <p:nvPr/>
            </p:nvPicPr>
            <p:blipFill rotWithShape="1">
              <a:blip r:embed="rId13" cstate="email">
                <a:duotone>
                  <a:prstClr val="black"/>
                  <a:srgbClr val="D9C3A5">
                    <a:tint val="50000"/>
                    <a:satMod val="180000"/>
                  </a:srgbClr>
                </a:duotone>
                <a:grayscl/>
                <a:extLst>
                  <a:ext uri="{28A0092B-C50C-407E-A947-70E740481C1C}">
                    <a14:useLocalDpi xmlns:a14="http://schemas.microsoft.com/office/drawing/2010/main" val="0"/>
                  </a:ext>
                </a:extLst>
              </a:blip>
              <a:srcRect/>
              <a:stretch>
                <a:fillRect/>
              </a:stretch>
            </p:blipFill>
            <p:spPr bwMode="auto">
              <a:xfrm>
                <a:off x="2861" y="7838"/>
                <a:ext cx="1895" cy="1963"/>
              </a:xfrm>
              <a:prstGeom prst="ellipse">
                <a:avLst/>
              </a:prstGeom>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descr="林则徐"/>
              <p:cNvPicPr>
                <a:picLocks noChangeAspect="1"/>
              </p:cNvPicPr>
              <p:nvPr/>
            </p:nvPicPr>
            <p:blipFill>
              <a:blip r:embed="rId14">
                <a:grayscl/>
              </a:blip>
              <a:stretch>
                <a:fillRect/>
              </a:stretch>
            </p:blipFill>
            <p:spPr>
              <a:xfrm>
                <a:off x="1280" y="7821"/>
                <a:ext cx="1865" cy="1978"/>
              </a:xfrm>
              <a:prstGeom prst="rect">
                <a:avLst/>
              </a:prstGeom>
              <a:effectLst>
                <a:softEdge rad="63500"/>
              </a:effectLst>
            </p:spPr>
          </p:pic>
        </p:grpSp>
        <p:pic>
          <p:nvPicPr>
            <p:cNvPr id="16400" name="图片 2" descr="图片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12" y="6201"/>
              <a:ext cx="2311"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图片 7" descr="图片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717" y="5421"/>
              <a:ext cx="2085"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图片 8" descr="图片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294" y="4666"/>
              <a:ext cx="2171"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图片 20" descr="图片4"/>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8511" y="3764"/>
              <a:ext cx="1977"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图片 28" descr="图片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0133" y="2500"/>
              <a:ext cx="1960"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387" name="图片 26" descr="111"/>
          <p:cNvPicPr>
            <a:picLocks noChangeAspect="1"/>
          </p:cNvPicPr>
          <p:nvPr/>
        </p:nvPicPr>
        <p:blipFill>
          <a:blip r:embed="rId20">
            <a:grayscl/>
            <a:extLst>
              <a:ext uri="{28A0092B-C50C-407E-A947-70E740481C1C}">
                <a14:useLocalDpi xmlns:a14="http://schemas.microsoft.com/office/drawing/2010/main" val="0"/>
              </a:ext>
            </a:extLst>
          </a:blip>
          <a:srcRect/>
          <a:stretch>
            <a:fillRect/>
          </a:stretch>
        </p:blipFill>
        <p:spPr bwMode="auto">
          <a:xfrm>
            <a:off x="-15875" y="3829050"/>
            <a:ext cx="12225338"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21"/>
          <p:cNvSpPr txBox="1">
            <a:spLocks noChangeArrowheads="1"/>
          </p:cNvSpPr>
          <p:nvPr/>
        </p:nvSpPr>
        <p:spPr bwMode="auto">
          <a:xfrm>
            <a:off x="209550" y="242888"/>
            <a:ext cx="70072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itchFamily="49" charset="-122"/>
                <a:ea typeface="隶书" pitchFamily="49" charset="-122"/>
              </a:rPr>
              <a:t>武力征服下的开放，是</a:t>
            </a:r>
            <a:r>
              <a:rPr lang="zh-CN" altLang="en-US" sz="2800" dirty="0">
                <a:solidFill>
                  <a:srgbClr val="FF0000"/>
                </a:solidFill>
                <a:latin typeface="隶书" pitchFamily="49" charset="-122"/>
                <a:ea typeface="隶书" pitchFamily="49" charset="-122"/>
              </a:rPr>
              <a:t>丧权辱国的血泪史</a:t>
            </a:r>
            <a:r>
              <a:rPr lang="zh-CN" altLang="en-US" sz="2800" dirty="0">
                <a:latin typeface="隶书" pitchFamily="49" charset="-122"/>
                <a:ea typeface="隶书" pitchFamily="49" charset="-122"/>
              </a:rPr>
              <a:t>，</a:t>
            </a:r>
            <a:endParaRPr lang="en-US" altLang="zh-CN" sz="2800" dirty="0">
              <a:latin typeface="隶书" pitchFamily="49" charset="-122"/>
              <a:ea typeface="隶书" pitchFamily="49" charset="-122"/>
            </a:endParaRPr>
          </a:p>
          <a:p>
            <a:pPr eaLnBrk="1" hangingPunct="1"/>
            <a:r>
              <a:rPr lang="zh-CN" altLang="en-US" sz="2800" dirty="0">
                <a:latin typeface="隶书" pitchFamily="49" charset="-122"/>
                <a:ea typeface="隶书" pitchFamily="49" charset="-122"/>
              </a:rPr>
              <a:t>亦使中国从封闭、保守、孤立中清醒，在</a:t>
            </a:r>
            <a:endParaRPr lang="en-US" altLang="zh-CN" sz="2800" dirty="0">
              <a:latin typeface="隶书" pitchFamily="49" charset="-122"/>
              <a:ea typeface="隶书" pitchFamily="49" charset="-122"/>
            </a:endParaRPr>
          </a:p>
          <a:p>
            <a:pPr eaLnBrk="1" hangingPunct="1"/>
            <a:r>
              <a:rPr lang="zh-CN" altLang="en-US" sz="2800" dirty="0">
                <a:solidFill>
                  <a:srgbClr val="FF0000"/>
                </a:solidFill>
                <a:latin typeface="隶书" pitchFamily="49" charset="-122"/>
                <a:ea typeface="隶书" pitchFamily="49" charset="-122"/>
              </a:rPr>
              <a:t>社会变革和思想变迁中不断尝试</a:t>
            </a:r>
            <a:r>
              <a:rPr lang="zh-CN" altLang="en-US" dirty="0"/>
              <a: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blinds(vertical)">
                                      <p:cBhvr>
                                        <p:cTn id="7" dur="1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矩形 2"/>
          <p:cNvSpPr>
            <a:spLocks noChangeArrowheads="1"/>
          </p:cNvSpPr>
          <p:nvPr/>
        </p:nvSpPr>
        <p:spPr bwMode="auto">
          <a:xfrm>
            <a:off x="6477000" y="2978150"/>
            <a:ext cx="5325359"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20000"/>
              </a:spcBef>
              <a:buClr>
                <a:schemeClr val="bg1"/>
              </a:buClr>
              <a:buSzPct val="60000"/>
              <a:buFont typeface="Arial" panose="020B0604020202020204" pitchFamily="34" charset="0"/>
              <a:buChar char="§"/>
            </a:pPr>
            <a:r>
              <a:rPr lang="zh-CN" altLang="en-US" sz="2000" b="1" dirty="0">
                <a:latin typeface="隶书" pitchFamily="49" charset="-122"/>
                <a:ea typeface="隶书" pitchFamily="49" charset="-122"/>
              </a:rPr>
              <a:t>     中华人民共和国外交政策的原则：为保障本国</a:t>
            </a:r>
            <a:r>
              <a:rPr lang="zh-CN" altLang="en-US" sz="2000" b="1" dirty="0">
                <a:solidFill>
                  <a:srgbClr val="FF0000"/>
                </a:solidFill>
                <a:latin typeface="隶书" pitchFamily="49" charset="-122"/>
                <a:ea typeface="隶书" pitchFamily="49" charset="-122"/>
              </a:rPr>
              <a:t>独立</a:t>
            </a:r>
            <a:r>
              <a:rPr lang="zh-CN" altLang="en-US" sz="2000" b="1" dirty="0">
                <a:latin typeface="隶书" pitchFamily="49" charset="-122"/>
                <a:ea typeface="隶书" pitchFamily="49" charset="-122"/>
              </a:rPr>
              <a:t>、</a:t>
            </a:r>
            <a:r>
              <a:rPr lang="zh-CN" altLang="en-US" sz="2000" b="1" dirty="0">
                <a:solidFill>
                  <a:srgbClr val="FF0000"/>
                </a:solidFill>
                <a:latin typeface="隶书" pitchFamily="49" charset="-122"/>
                <a:ea typeface="隶书" pitchFamily="49" charset="-122"/>
              </a:rPr>
              <a:t>自由</a:t>
            </a:r>
            <a:r>
              <a:rPr lang="zh-CN" altLang="en-US" sz="2000" b="1" dirty="0">
                <a:latin typeface="隶书" pitchFamily="49" charset="-122"/>
                <a:ea typeface="隶书" pitchFamily="49" charset="-122"/>
              </a:rPr>
              <a:t>和</a:t>
            </a:r>
            <a:r>
              <a:rPr lang="zh-CN" altLang="en-US" sz="2000" b="1" dirty="0">
                <a:solidFill>
                  <a:srgbClr val="FF0000"/>
                </a:solidFill>
                <a:latin typeface="隶书" pitchFamily="49" charset="-122"/>
                <a:ea typeface="隶书" pitchFamily="49" charset="-122"/>
              </a:rPr>
              <a:t>领土完整</a:t>
            </a:r>
            <a:r>
              <a:rPr lang="zh-CN" altLang="en-US" sz="2000" b="1" dirty="0">
                <a:latin typeface="隶书" pitchFamily="49" charset="-122"/>
                <a:ea typeface="隶书" pitchFamily="49" charset="-122"/>
              </a:rPr>
              <a:t>，拥护国际的</a:t>
            </a:r>
            <a:r>
              <a:rPr lang="zh-CN" altLang="en-US" sz="2000" b="1" dirty="0">
                <a:solidFill>
                  <a:srgbClr val="FF0000"/>
                </a:solidFill>
                <a:latin typeface="隶书" pitchFamily="49" charset="-122"/>
                <a:ea typeface="隶书" pitchFamily="49" charset="-122"/>
              </a:rPr>
              <a:t>持久和平</a:t>
            </a:r>
            <a:r>
              <a:rPr lang="zh-CN" altLang="en-US" sz="2000" b="1" dirty="0">
                <a:latin typeface="隶书" pitchFamily="49" charset="-122"/>
                <a:ea typeface="隶书" pitchFamily="49" charset="-122"/>
              </a:rPr>
              <a:t>和各国人民间的</a:t>
            </a:r>
            <a:r>
              <a:rPr lang="zh-CN" altLang="en-US" sz="2000" b="1" dirty="0">
                <a:solidFill>
                  <a:srgbClr val="FF0000"/>
                </a:solidFill>
                <a:latin typeface="隶书" pitchFamily="49" charset="-122"/>
                <a:ea typeface="隶书" pitchFamily="49" charset="-122"/>
              </a:rPr>
              <a:t>友好合作</a:t>
            </a:r>
            <a:r>
              <a:rPr lang="zh-CN" altLang="en-US" sz="2000" b="1" dirty="0">
                <a:latin typeface="隶书" pitchFamily="49" charset="-122"/>
                <a:ea typeface="隶书" pitchFamily="49" charset="-122"/>
              </a:rPr>
              <a:t>，</a:t>
            </a:r>
            <a:r>
              <a:rPr lang="zh-CN" altLang="en-US" sz="2000" b="1" dirty="0">
                <a:solidFill>
                  <a:srgbClr val="FF0000"/>
                </a:solidFill>
                <a:latin typeface="隶书" pitchFamily="49" charset="-122"/>
                <a:ea typeface="隶书" pitchFamily="49" charset="-122"/>
              </a:rPr>
              <a:t>反对帝国主义</a:t>
            </a:r>
            <a:r>
              <a:rPr lang="zh-CN" altLang="en-US" sz="2000" b="1" dirty="0">
                <a:latin typeface="隶书" pitchFamily="49" charset="-122"/>
                <a:ea typeface="隶书" pitchFamily="49" charset="-122"/>
              </a:rPr>
              <a:t>的侵略政策和战争政策。</a:t>
            </a:r>
            <a:r>
              <a:rPr lang="zh-CN" altLang="en-US" sz="2000" b="1" dirty="0">
                <a:solidFill>
                  <a:srgbClr val="0000FF"/>
                </a:solidFill>
                <a:latin typeface="隶书" pitchFamily="49" charset="-122"/>
                <a:ea typeface="隶书" pitchFamily="49" charset="-122"/>
              </a:rPr>
              <a:t>     </a:t>
            </a:r>
          </a:p>
          <a:p>
            <a:pPr eaLnBrk="1" hangingPunct="1">
              <a:lnSpc>
                <a:spcPct val="90000"/>
              </a:lnSpc>
              <a:spcBef>
                <a:spcPct val="20000"/>
              </a:spcBef>
              <a:buClr>
                <a:schemeClr val="bg1"/>
              </a:buClr>
              <a:buSzPct val="60000"/>
              <a:buFont typeface="Arial" panose="020B0604020202020204" pitchFamily="34" charset="0"/>
              <a:buChar char="§"/>
            </a:pPr>
            <a:r>
              <a:rPr lang="zh-CN" altLang="en-US" sz="2000" b="1" dirty="0">
                <a:solidFill>
                  <a:srgbClr val="0000FF"/>
                </a:solidFill>
                <a:latin typeface="隶书" pitchFamily="49" charset="-122"/>
                <a:ea typeface="隶书" pitchFamily="49" charset="-122"/>
              </a:rPr>
              <a:t>                                        </a:t>
            </a:r>
            <a:r>
              <a:rPr lang="en-US" altLang="zh-CN" sz="2000" b="1" dirty="0">
                <a:latin typeface="Times New Roman" panose="02020603050405020304" pitchFamily="18" charset="0"/>
                <a:ea typeface="隶书" pitchFamily="49" charset="-122"/>
              </a:rPr>
              <a:t>——</a:t>
            </a:r>
            <a:r>
              <a:rPr lang="en-US" altLang="zh-CN" sz="2000" b="1" dirty="0">
                <a:latin typeface="隶书" pitchFamily="49" charset="-122"/>
                <a:ea typeface="隶书" pitchFamily="49" charset="-122"/>
              </a:rPr>
              <a:t>《</a:t>
            </a:r>
            <a:r>
              <a:rPr lang="zh-CN" altLang="en-US" sz="2000" b="1" dirty="0">
                <a:latin typeface="隶书" pitchFamily="49" charset="-122"/>
                <a:ea typeface="隶书" pitchFamily="49" charset="-122"/>
              </a:rPr>
              <a:t>共同纲领</a:t>
            </a:r>
            <a:r>
              <a:rPr lang="en-US" altLang="zh-CN" sz="2000" b="1" dirty="0">
                <a:latin typeface="隶书" pitchFamily="49" charset="-122"/>
                <a:ea typeface="隶书" pitchFamily="49" charset="-122"/>
              </a:rPr>
              <a:t>》</a:t>
            </a:r>
            <a:endParaRPr lang="zh-CN" altLang="en-US" sz="2000" dirty="0">
              <a:latin typeface="华文行楷" panose="02010800040101010101" pitchFamily="2" charset="-122"/>
              <a:ea typeface="华文行楷" panose="02010800040101010101" pitchFamily="2" charset="-122"/>
            </a:endParaRPr>
          </a:p>
        </p:txBody>
      </p:sp>
      <p:sp>
        <p:nvSpPr>
          <p:cNvPr id="10246" name="文本框 5"/>
          <p:cNvSpPr txBox="1">
            <a:spLocks noChangeArrowheads="1"/>
          </p:cNvSpPr>
          <p:nvPr/>
        </p:nvSpPr>
        <p:spPr bwMode="auto">
          <a:xfrm>
            <a:off x="2832100" y="779463"/>
            <a:ext cx="577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600" b="1" dirty="0">
                <a:latin typeface="华文行楷" panose="02010800040101010101" pitchFamily="2" charset="-122"/>
                <a:ea typeface="华文行楷" panose="02010800040101010101" pitchFamily="2" charset="-122"/>
              </a:rPr>
              <a:t>建国初期的对外开放</a:t>
            </a:r>
          </a:p>
        </p:txBody>
      </p:sp>
      <p:pic>
        <p:nvPicPr>
          <p:cNvPr id="174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387600"/>
            <a:ext cx="5454650" cy="308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a:extLst>
              <a:ext uri="{FF2B5EF4-FFF2-40B4-BE49-F238E27FC236}">
                <a16:creationId xmlns:a16="http://schemas.microsoft.com/office/drawing/2014/main" id="{83203922-28CB-44FB-BB09-7853D7137514}"/>
              </a:ext>
            </a:extLst>
          </p:cNvPr>
          <p:cNvGrpSpPr/>
          <p:nvPr/>
        </p:nvGrpSpPr>
        <p:grpSpPr>
          <a:xfrm>
            <a:off x="-835903" y="-161550"/>
            <a:ext cx="4045828" cy="3174250"/>
            <a:chOff x="749692" y="1358785"/>
            <a:chExt cx="4851400" cy="3857625"/>
          </a:xfrm>
        </p:grpSpPr>
        <p:pic>
          <p:nvPicPr>
            <p:cNvPr id="11" name="图片 1">
              <a:extLst>
                <a:ext uri="{FF2B5EF4-FFF2-40B4-BE49-F238E27FC236}">
                  <a16:creationId xmlns:a16="http://schemas.microsoft.com/office/drawing/2014/main" id="{20FF7BE7-35E7-4166-87BA-71EF96918107}"/>
                </a:ext>
              </a:extLst>
            </p:cNvPr>
            <p:cNvPicPr>
              <a:picLocks noChangeAspect="1"/>
            </p:cNvPicPr>
            <p:nvPr/>
          </p:nvPicPr>
          <p:blipFill>
            <a:blip r:embed="rId3"/>
            <a:stretch>
              <a:fillRect/>
            </a:stretch>
          </p:blipFill>
          <p:spPr>
            <a:xfrm>
              <a:off x="749692" y="1358785"/>
              <a:ext cx="4851400" cy="3857625"/>
            </a:xfrm>
            <a:prstGeom prst="rect">
              <a:avLst/>
            </a:prstGeom>
            <a:noFill/>
            <a:ln w="9525">
              <a:noFill/>
            </a:ln>
          </p:spPr>
        </p:pic>
        <p:sp>
          <p:nvSpPr>
            <p:cNvPr id="12" name="文本框 11">
              <a:extLst>
                <a:ext uri="{FF2B5EF4-FFF2-40B4-BE49-F238E27FC236}">
                  <a16:creationId xmlns:a16="http://schemas.microsoft.com/office/drawing/2014/main" id="{C1C4BCB0-63D4-449B-9A81-509CDF8438D9}"/>
                </a:ext>
              </a:extLst>
            </p:cNvPr>
            <p:cNvSpPr txBox="1"/>
            <p:nvPr/>
          </p:nvSpPr>
          <p:spPr>
            <a:xfrm>
              <a:off x="2941599" y="2179602"/>
              <a:ext cx="933254" cy="1107995"/>
            </a:xfrm>
            <a:prstGeom prst="rect">
              <a:avLst/>
            </a:prstGeom>
            <a:noFill/>
          </p:spPr>
          <p:txBody>
            <a:bodyPr wrap="square" rtlCol="0">
              <a:spAutoFit/>
            </a:bodyPr>
            <a:lstStyle/>
            <a:p>
              <a:r>
                <a:rPr lang="zh-CN" altLang="en-US" sz="6600" b="1" dirty="0">
                  <a:latin typeface="隶书"/>
                </a:rPr>
                <a:t>贰</a:t>
              </a: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246"/>
                                        </p:tgtEl>
                                        <p:attrNameLst>
                                          <p:attrName>style.visibility</p:attrName>
                                        </p:attrNameLst>
                                      </p:cBhvr>
                                      <p:to>
                                        <p:strVal val="visible"/>
                                      </p:to>
                                    </p:set>
                                    <p:animEffect transition="in" filter="fade">
                                      <p:cBhvr>
                                        <p:cTn id="14" dur="500"/>
                                        <p:tgtEl>
                                          <p:spTgt spid="1024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7415"/>
                                        </p:tgtEl>
                                        <p:attrNameLst>
                                          <p:attrName>style.visibility</p:attrName>
                                        </p:attrNameLst>
                                      </p:cBhvr>
                                      <p:to>
                                        <p:strVal val="visible"/>
                                      </p:to>
                                    </p:set>
                                    <p:animEffect transition="in" filter="randombar(horizontal)">
                                      <p:cBhvr>
                                        <p:cTn id="19" dur="1000"/>
                                        <p:tgtEl>
                                          <p:spTgt spid="174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243"/>
                                        </p:tgtEl>
                                        <p:attrNameLst>
                                          <p:attrName>style.visibility</p:attrName>
                                        </p:attrNameLst>
                                      </p:cBhvr>
                                      <p:to>
                                        <p:strVal val="visible"/>
                                      </p:to>
                                    </p:set>
                                    <p:animEffect transition="in" filter="fade">
                                      <p:cBhvr>
                                        <p:cTn id="24" dur="1000"/>
                                        <p:tgtEl>
                                          <p:spTgt spid="10243"/>
                                        </p:tgtEl>
                                      </p:cBhvr>
                                    </p:animEffect>
                                    <p:anim calcmode="lin" valueType="num">
                                      <p:cBhvr>
                                        <p:cTn id="25" dur="1000" fill="hold"/>
                                        <p:tgtEl>
                                          <p:spTgt spid="10243"/>
                                        </p:tgtEl>
                                        <p:attrNameLst>
                                          <p:attrName>ppt_x</p:attrName>
                                        </p:attrNameLst>
                                      </p:cBhvr>
                                      <p:tavLst>
                                        <p:tav tm="0">
                                          <p:val>
                                            <p:strVal val="#ppt_x"/>
                                          </p:val>
                                        </p:tav>
                                        <p:tav tm="100000">
                                          <p:val>
                                            <p:strVal val="#ppt_x"/>
                                          </p:val>
                                        </p:tav>
                                      </p:tavLst>
                                    </p:anim>
                                    <p:anim calcmode="lin" valueType="num">
                                      <p:cBhvr>
                                        <p:cTn id="26"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6" grpId="0"/>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154462076"/>
</p:tagLst>
</file>

<file path=ppt/tags/tag2.xml><?xml version="1.0" encoding="utf-8"?>
<p:tagLst xmlns:a="http://schemas.openxmlformats.org/drawingml/2006/main" xmlns:r="http://schemas.openxmlformats.org/officeDocument/2006/relationships" xmlns:p="http://schemas.openxmlformats.org/presentationml/2006/main">
  <p:tag name="REFSHAPE" val="154462212"/>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3340</Words>
  <Application>Microsoft Office PowerPoint</Application>
  <PresentationFormat>宽屏</PresentationFormat>
  <Paragraphs>304</Paragraphs>
  <Slides>37</Slides>
  <Notes>11</Notes>
  <HiddenSlides>0</HiddenSlides>
  <MMClips>0</MMClips>
  <ScaleCrop>false</ScaleCrop>
  <HeadingPairs>
    <vt:vector size="4" baseType="variant">
      <vt:variant>
        <vt:lpstr>主题</vt:lpstr>
      </vt:variant>
      <vt:variant>
        <vt:i4>3</vt:i4>
      </vt:variant>
      <vt:variant>
        <vt:lpstr>幻灯片标题</vt:lpstr>
      </vt:variant>
      <vt:variant>
        <vt:i4>37</vt:i4>
      </vt:variant>
    </vt:vector>
  </HeadingPairs>
  <TitlesOfParts>
    <vt:vector size="40" baseType="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史纲第一小组</dc:creator>
  <cp:lastModifiedBy>李 明威</cp:lastModifiedBy>
  <cp:revision>44</cp:revision>
  <dcterms:created xsi:type="dcterms:W3CDTF">2020-04-14T02:08:23Z</dcterms:created>
  <dcterms:modified xsi:type="dcterms:W3CDTF">2020-04-21T22:54:25Z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